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77" r:id="rId4"/>
    <p:sldId id="278" r:id="rId5"/>
    <p:sldId id="279" r:id="rId6"/>
    <p:sldId id="298" r:id="rId7"/>
    <p:sldId id="280" r:id="rId8"/>
    <p:sldId id="286" r:id="rId9"/>
    <p:sldId id="281" r:id="rId10"/>
    <p:sldId id="285" r:id="rId11"/>
    <p:sldId id="282" r:id="rId12"/>
    <p:sldId id="283" r:id="rId13"/>
    <p:sldId id="284" r:id="rId14"/>
    <p:sldId id="289" r:id="rId15"/>
    <p:sldId id="258" r:id="rId16"/>
    <p:sldId id="287" r:id="rId17"/>
    <p:sldId id="288" r:id="rId18"/>
    <p:sldId id="297" r:id="rId19"/>
    <p:sldId id="290" r:id="rId20"/>
    <p:sldId id="292" r:id="rId21"/>
    <p:sldId id="293" r:id="rId22"/>
    <p:sldId id="291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FF66FF"/>
    <a:srgbClr val="FF0DFF"/>
    <a:srgbClr val="F52B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07" autoAdjust="0"/>
    <p:restoredTop sz="94660"/>
  </p:normalViewPr>
  <p:slideViewPr>
    <p:cSldViewPr>
      <p:cViewPr varScale="1">
        <p:scale>
          <a:sx n="68" d="100"/>
          <a:sy n="68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BE224-9166-4230-928F-F6E0C57B2470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2BA9D48-24C1-49C4-821D-3E5F51C534F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smtClean="0"/>
            <a:t>Process all type / thickness of plastic </a:t>
          </a:r>
          <a:r>
            <a:rPr lang="en-US" sz="3700" dirty="0" smtClean="0"/>
            <a:t> </a:t>
          </a:r>
          <a:endParaRPr lang="en-US" sz="3700" dirty="0"/>
        </a:p>
      </dgm:t>
    </dgm:pt>
    <dgm:pt modelId="{82890A95-2EE2-4F8F-B8CA-3C5CAB94EF78}" type="parTrans" cxnId="{B7F2648E-5726-453E-881D-C8A4FDA3DA56}">
      <dgm:prSet/>
      <dgm:spPr/>
      <dgm:t>
        <a:bodyPr/>
        <a:lstStyle/>
        <a:p>
          <a:endParaRPr lang="en-US"/>
        </a:p>
      </dgm:t>
    </dgm:pt>
    <dgm:pt modelId="{791DA6F0-B803-4C00-A3DF-1DD6B32A9BDB}" type="sibTrans" cxnId="{B7F2648E-5726-453E-881D-C8A4FDA3DA56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BD278B0C-23A1-4750-92D8-1DBC66311CA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smtClean="0"/>
            <a:t>Eco-friendly Process</a:t>
          </a:r>
          <a:endParaRPr lang="en-US" sz="1800" dirty="0"/>
        </a:p>
      </dgm:t>
    </dgm:pt>
    <dgm:pt modelId="{47D668B9-A321-4106-975A-B1C87CDDCC5B}" type="parTrans" cxnId="{246BEDE0-FDDF-4CFD-848B-AA4E06C78D1A}">
      <dgm:prSet/>
      <dgm:spPr/>
      <dgm:t>
        <a:bodyPr/>
        <a:lstStyle/>
        <a:p>
          <a:endParaRPr lang="en-US"/>
        </a:p>
      </dgm:t>
    </dgm:pt>
    <dgm:pt modelId="{A59A8B21-FA6B-4673-8D5F-8D7480699FC8}" type="sibTrans" cxnId="{246BEDE0-FDDF-4CFD-848B-AA4E06C78D1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4475EA7F-F6F7-4883-B76E-E07BB7A8226D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smtClean="0"/>
            <a:t>Energy efficient technology</a:t>
          </a:r>
          <a:endParaRPr lang="en-US" sz="1800" dirty="0"/>
        </a:p>
      </dgm:t>
    </dgm:pt>
    <dgm:pt modelId="{C3726BB3-9A42-4C39-A574-E1419A256E71}" type="parTrans" cxnId="{341C195C-935A-4022-86CA-C88DD1F27322}">
      <dgm:prSet/>
      <dgm:spPr/>
      <dgm:t>
        <a:bodyPr/>
        <a:lstStyle/>
        <a:p>
          <a:endParaRPr lang="en-US"/>
        </a:p>
      </dgm:t>
    </dgm:pt>
    <dgm:pt modelId="{7FE1D69D-C26C-496B-B226-D217E5281B70}" type="sibTrans" cxnId="{341C195C-935A-4022-86CA-C88DD1F2732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0BD2C0C3-A1F3-4487-B5EA-9A4473C4D07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smtClean="0"/>
            <a:t>Employment generation</a:t>
          </a:r>
          <a:endParaRPr lang="en-US" sz="1800" dirty="0"/>
        </a:p>
      </dgm:t>
    </dgm:pt>
    <dgm:pt modelId="{2E87D830-61E4-4DCF-825F-1FF38C456938}" type="parTrans" cxnId="{FCA6E8BC-3C81-4417-8BA7-D94F50650FDE}">
      <dgm:prSet/>
      <dgm:spPr/>
      <dgm:t>
        <a:bodyPr/>
        <a:lstStyle/>
        <a:p>
          <a:endParaRPr lang="en-US"/>
        </a:p>
      </dgm:t>
    </dgm:pt>
    <dgm:pt modelId="{CCBA3E0D-D3D7-4EC1-83B4-B1D0FDC00706}" type="sibTrans" cxnId="{FCA6E8BC-3C81-4417-8BA7-D94F50650FD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618B7AC7-7CF2-4000-B68F-F33949E81B30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smtClean="0"/>
            <a:t>Negative carbon footprint</a:t>
          </a:r>
          <a:endParaRPr lang="en-US" sz="1800" dirty="0"/>
        </a:p>
      </dgm:t>
    </dgm:pt>
    <dgm:pt modelId="{48F45728-D1E1-43E8-B1D2-F9DC950EA797}" type="parTrans" cxnId="{0E3BB96F-EDC9-411F-BB39-3D0D08CB8E15}">
      <dgm:prSet/>
      <dgm:spPr/>
      <dgm:t>
        <a:bodyPr/>
        <a:lstStyle/>
        <a:p>
          <a:endParaRPr lang="en-US"/>
        </a:p>
      </dgm:t>
    </dgm:pt>
    <dgm:pt modelId="{E84EBF7A-DD67-4DE5-A99D-A244DE62947B}" type="sibTrans" cxnId="{0E3BB96F-EDC9-411F-BB39-3D0D08CB8E1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510B0A47-53AB-4609-AD7E-55467F3BC7A2}" type="pres">
      <dgm:prSet presAssocID="{ABBBE224-9166-4230-928F-F6E0C57B24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D3198A-6418-49BB-A0ED-685264F8BFD0}" type="pres">
      <dgm:prSet presAssocID="{B2BA9D48-24C1-49C4-821D-3E5F51C534FA}" presName="node" presStyleLbl="node1" presStyleIdx="0" presStyleCnt="5" custScaleX="224282" custScaleY="81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309C5-9943-4BD7-9C5A-9E318107D1F3}" type="pres">
      <dgm:prSet presAssocID="{791DA6F0-B803-4C00-A3DF-1DD6B32A9BDB}" presName="sibTrans" presStyleLbl="sibTrans2D1" presStyleIdx="0" presStyleCnt="5" custScaleX="184814" custLinFactX="100000" custLinFactNeighborX="114625" custLinFactNeighborY="-28594" custRadScaleRad="228178" custRadScaleInc="-2147483648"/>
      <dgm:spPr/>
      <dgm:t>
        <a:bodyPr/>
        <a:lstStyle/>
        <a:p>
          <a:endParaRPr lang="en-US"/>
        </a:p>
      </dgm:t>
    </dgm:pt>
    <dgm:pt modelId="{D7AD0BFC-F0F1-40BE-AF2F-4379C3CDA9BC}" type="pres">
      <dgm:prSet presAssocID="{791DA6F0-B803-4C00-A3DF-1DD6B32A9BD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FFF8269-588E-44E7-BFB1-FA60F5DD2025}" type="pres">
      <dgm:prSet presAssocID="{BD278B0C-23A1-4750-92D8-1DBC66311CA7}" presName="node" presStyleLbl="node1" presStyleIdx="1" presStyleCnt="5" custScaleX="186363" custScaleY="87083" custRadScaleRad="97545" custRadScaleInc="14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D5816-ABB4-4B05-B9DE-70F9731B093B}" type="pres">
      <dgm:prSet presAssocID="{A59A8B21-FA6B-4673-8D5F-8D7480699FC8}" presName="sibTrans" presStyleLbl="sibTrans2D1" presStyleIdx="1" presStyleCnt="5" custScaleX="166756"/>
      <dgm:spPr/>
      <dgm:t>
        <a:bodyPr/>
        <a:lstStyle/>
        <a:p>
          <a:endParaRPr lang="en-US"/>
        </a:p>
      </dgm:t>
    </dgm:pt>
    <dgm:pt modelId="{BBB8E476-DC99-42AB-B1C4-4E45E4F208EB}" type="pres">
      <dgm:prSet presAssocID="{A59A8B21-FA6B-4673-8D5F-8D7480699FC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B62898F-66D0-4AF9-A23F-BBB0AAEC49D4}" type="pres">
      <dgm:prSet presAssocID="{4475EA7F-F6F7-4883-B76E-E07BB7A8226D}" presName="node" presStyleLbl="node1" presStyleIdx="2" presStyleCnt="5" custScaleX="201578" custScaleY="90749" custRadScaleRad="127484" custRadScaleInc="-48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C231F-650C-4A4A-8675-1A9DE85AEB7D}" type="pres">
      <dgm:prSet presAssocID="{7FE1D69D-C26C-496B-B226-D217E5281B70}" presName="sibTrans" presStyleLbl="sibTrans2D1" presStyleIdx="2" presStyleCnt="5" custScaleX="146888"/>
      <dgm:spPr/>
      <dgm:t>
        <a:bodyPr/>
        <a:lstStyle/>
        <a:p>
          <a:endParaRPr lang="en-US"/>
        </a:p>
      </dgm:t>
    </dgm:pt>
    <dgm:pt modelId="{4D7DC587-8ADE-41F1-AF91-A2F38E94C17A}" type="pres">
      <dgm:prSet presAssocID="{7FE1D69D-C26C-496B-B226-D217E5281B7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3BDAEC3-135D-41DB-86F0-89F09A3C3C9B}" type="pres">
      <dgm:prSet presAssocID="{0BD2C0C3-A1F3-4487-B5EA-9A4473C4D07F}" presName="node" presStyleLbl="node1" presStyleIdx="3" presStyleCnt="5" custScaleX="195132" custScaleY="82072" custRadScaleRad="114546" custRadScaleInc="25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06664-00FC-4BAC-AA85-44CD7344B3B5}" type="pres">
      <dgm:prSet presAssocID="{CCBA3E0D-D3D7-4EC1-83B4-B1D0FDC0070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C1490E1-A45A-408D-AC3D-5C6D83F20365}" type="pres">
      <dgm:prSet presAssocID="{CCBA3E0D-D3D7-4EC1-83B4-B1D0FDC0070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919B350-CD6A-4017-A512-1A853C49D77A}" type="pres">
      <dgm:prSet presAssocID="{618B7AC7-7CF2-4000-B68F-F33949E81B30}" presName="node" presStyleLbl="node1" presStyleIdx="4" presStyleCnt="5" custScaleX="147780" custRadScaleRad="97545" custRadScaleInc="-14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5C2A8-575B-4DCF-895E-FB3CCCA12720}" type="pres">
      <dgm:prSet presAssocID="{E84EBF7A-DD67-4DE5-A99D-A244DE62947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6902E4B-CC67-4507-8F00-F30E428EA343}" type="pres">
      <dgm:prSet presAssocID="{E84EBF7A-DD67-4DE5-A99D-A244DE62947B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817DC13-FAB8-4785-8B9B-67D878122ECD}" type="presOf" srcId="{E84EBF7A-DD67-4DE5-A99D-A244DE62947B}" destId="{6015C2A8-575B-4DCF-895E-FB3CCCA12720}" srcOrd="0" destOrd="0" presId="urn:microsoft.com/office/officeart/2005/8/layout/cycle2"/>
    <dgm:cxn modelId="{FB6514C8-2F88-4540-B6F4-04D017F0C968}" type="presOf" srcId="{ABBBE224-9166-4230-928F-F6E0C57B2470}" destId="{510B0A47-53AB-4609-AD7E-55467F3BC7A2}" srcOrd="0" destOrd="0" presId="urn:microsoft.com/office/officeart/2005/8/layout/cycle2"/>
    <dgm:cxn modelId="{AECF3A83-B3D4-4DE4-BA64-469CB54D7EDB}" type="presOf" srcId="{CCBA3E0D-D3D7-4EC1-83B4-B1D0FDC00706}" destId="{45806664-00FC-4BAC-AA85-44CD7344B3B5}" srcOrd="0" destOrd="0" presId="urn:microsoft.com/office/officeart/2005/8/layout/cycle2"/>
    <dgm:cxn modelId="{2037C3CC-2FA7-43FF-8C19-7B41AC6BFB4C}" type="presOf" srcId="{B2BA9D48-24C1-49C4-821D-3E5F51C534FA}" destId="{E7D3198A-6418-49BB-A0ED-685264F8BFD0}" srcOrd="0" destOrd="0" presId="urn:microsoft.com/office/officeart/2005/8/layout/cycle2"/>
    <dgm:cxn modelId="{0E3BB96F-EDC9-411F-BB39-3D0D08CB8E15}" srcId="{ABBBE224-9166-4230-928F-F6E0C57B2470}" destId="{618B7AC7-7CF2-4000-B68F-F33949E81B30}" srcOrd="4" destOrd="0" parTransId="{48F45728-D1E1-43E8-B1D2-F9DC950EA797}" sibTransId="{E84EBF7A-DD67-4DE5-A99D-A244DE62947B}"/>
    <dgm:cxn modelId="{D8244490-96E3-4025-9943-DEF666D9ABE2}" type="presOf" srcId="{4475EA7F-F6F7-4883-B76E-E07BB7A8226D}" destId="{3B62898F-66D0-4AF9-A23F-BBB0AAEC49D4}" srcOrd="0" destOrd="0" presId="urn:microsoft.com/office/officeart/2005/8/layout/cycle2"/>
    <dgm:cxn modelId="{955A7554-4F4F-4397-B655-B86AB53EB005}" type="presOf" srcId="{BD278B0C-23A1-4750-92D8-1DBC66311CA7}" destId="{FFFF8269-588E-44E7-BFB1-FA60F5DD2025}" srcOrd="0" destOrd="0" presId="urn:microsoft.com/office/officeart/2005/8/layout/cycle2"/>
    <dgm:cxn modelId="{742A77BB-2C45-4139-BED1-ECCEFD50A35D}" type="presOf" srcId="{791DA6F0-B803-4C00-A3DF-1DD6B32A9BDB}" destId="{D7AD0BFC-F0F1-40BE-AF2F-4379C3CDA9BC}" srcOrd="1" destOrd="0" presId="urn:microsoft.com/office/officeart/2005/8/layout/cycle2"/>
    <dgm:cxn modelId="{AA51CF25-973A-4240-8BFD-B163AB33FD15}" type="presOf" srcId="{7FE1D69D-C26C-496B-B226-D217E5281B70}" destId="{4D7DC587-8ADE-41F1-AF91-A2F38E94C17A}" srcOrd="1" destOrd="0" presId="urn:microsoft.com/office/officeart/2005/8/layout/cycle2"/>
    <dgm:cxn modelId="{246BEDE0-FDDF-4CFD-848B-AA4E06C78D1A}" srcId="{ABBBE224-9166-4230-928F-F6E0C57B2470}" destId="{BD278B0C-23A1-4750-92D8-1DBC66311CA7}" srcOrd="1" destOrd="0" parTransId="{47D668B9-A321-4106-975A-B1C87CDDCC5B}" sibTransId="{A59A8B21-FA6B-4673-8D5F-8D7480699FC8}"/>
    <dgm:cxn modelId="{940FD886-7C1D-4DEC-80E4-0CD7593A4BB6}" type="presOf" srcId="{CCBA3E0D-D3D7-4EC1-83B4-B1D0FDC00706}" destId="{5C1490E1-A45A-408D-AC3D-5C6D83F20365}" srcOrd="1" destOrd="0" presId="urn:microsoft.com/office/officeart/2005/8/layout/cycle2"/>
    <dgm:cxn modelId="{FCA6E8BC-3C81-4417-8BA7-D94F50650FDE}" srcId="{ABBBE224-9166-4230-928F-F6E0C57B2470}" destId="{0BD2C0C3-A1F3-4487-B5EA-9A4473C4D07F}" srcOrd="3" destOrd="0" parTransId="{2E87D830-61E4-4DCF-825F-1FF38C456938}" sibTransId="{CCBA3E0D-D3D7-4EC1-83B4-B1D0FDC00706}"/>
    <dgm:cxn modelId="{FF55F055-A4BD-41C3-8AA6-80F189E5E4E9}" type="presOf" srcId="{618B7AC7-7CF2-4000-B68F-F33949E81B30}" destId="{9919B350-CD6A-4017-A512-1A853C49D77A}" srcOrd="0" destOrd="0" presId="urn:microsoft.com/office/officeart/2005/8/layout/cycle2"/>
    <dgm:cxn modelId="{DD978D15-735D-4584-9A7F-F0BD404C5241}" type="presOf" srcId="{791DA6F0-B803-4C00-A3DF-1DD6B32A9BDB}" destId="{907309C5-9943-4BD7-9C5A-9E318107D1F3}" srcOrd="0" destOrd="0" presId="urn:microsoft.com/office/officeart/2005/8/layout/cycle2"/>
    <dgm:cxn modelId="{13BE3C02-843D-443B-9B21-CF7046EEDC1D}" type="presOf" srcId="{E84EBF7A-DD67-4DE5-A99D-A244DE62947B}" destId="{56902E4B-CC67-4507-8F00-F30E428EA343}" srcOrd="1" destOrd="0" presId="urn:microsoft.com/office/officeart/2005/8/layout/cycle2"/>
    <dgm:cxn modelId="{18389BC3-5B2A-4D94-8388-4416932C3327}" type="presOf" srcId="{A59A8B21-FA6B-4673-8D5F-8D7480699FC8}" destId="{E58D5816-ABB4-4B05-B9DE-70F9731B093B}" srcOrd="0" destOrd="0" presId="urn:microsoft.com/office/officeart/2005/8/layout/cycle2"/>
    <dgm:cxn modelId="{B7F2648E-5726-453E-881D-C8A4FDA3DA56}" srcId="{ABBBE224-9166-4230-928F-F6E0C57B2470}" destId="{B2BA9D48-24C1-49C4-821D-3E5F51C534FA}" srcOrd="0" destOrd="0" parTransId="{82890A95-2EE2-4F8F-B8CA-3C5CAB94EF78}" sibTransId="{791DA6F0-B803-4C00-A3DF-1DD6B32A9BDB}"/>
    <dgm:cxn modelId="{D6531CF8-9F36-4326-938A-0222B8379AC2}" type="presOf" srcId="{0BD2C0C3-A1F3-4487-B5EA-9A4473C4D07F}" destId="{73BDAEC3-135D-41DB-86F0-89F09A3C3C9B}" srcOrd="0" destOrd="0" presId="urn:microsoft.com/office/officeart/2005/8/layout/cycle2"/>
    <dgm:cxn modelId="{CFC9EAEC-169D-4EDE-9BDC-5D2B9C3EC93A}" type="presOf" srcId="{7FE1D69D-C26C-496B-B226-D217E5281B70}" destId="{74DC231F-650C-4A4A-8675-1A9DE85AEB7D}" srcOrd="0" destOrd="0" presId="urn:microsoft.com/office/officeart/2005/8/layout/cycle2"/>
    <dgm:cxn modelId="{341C195C-935A-4022-86CA-C88DD1F27322}" srcId="{ABBBE224-9166-4230-928F-F6E0C57B2470}" destId="{4475EA7F-F6F7-4883-B76E-E07BB7A8226D}" srcOrd="2" destOrd="0" parTransId="{C3726BB3-9A42-4C39-A574-E1419A256E71}" sibTransId="{7FE1D69D-C26C-496B-B226-D217E5281B70}"/>
    <dgm:cxn modelId="{41FA6D09-DC55-4912-AB97-8D6ED0472FE9}" type="presOf" srcId="{A59A8B21-FA6B-4673-8D5F-8D7480699FC8}" destId="{BBB8E476-DC99-42AB-B1C4-4E45E4F208EB}" srcOrd="1" destOrd="0" presId="urn:microsoft.com/office/officeart/2005/8/layout/cycle2"/>
    <dgm:cxn modelId="{009B5B6E-58DE-4BFE-A4C7-953B952FD6B6}" type="presParOf" srcId="{510B0A47-53AB-4609-AD7E-55467F3BC7A2}" destId="{E7D3198A-6418-49BB-A0ED-685264F8BFD0}" srcOrd="0" destOrd="0" presId="urn:microsoft.com/office/officeart/2005/8/layout/cycle2"/>
    <dgm:cxn modelId="{473C7CE8-E6D0-4DAC-A20D-CE554660DAA7}" type="presParOf" srcId="{510B0A47-53AB-4609-AD7E-55467F3BC7A2}" destId="{907309C5-9943-4BD7-9C5A-9E318107D1F3}" srcOrd="1" destOrd="0" presId="urn:microsoft.com/office/officeart/2005/8/layout/cycle2"/>
    <dgm:cxn modelId="{FD96C605-C4E1-46C0-BEA6-331ED94FE992}" type="presParOf" srcId="{907309C5-9943-4BD7-9C5A-9E318107D1F3}" destId="{D7AD0BFC-F0F1-40BE-AF2F-4379C3CDA9BC}" srcOrd="0" destOrd="0" presId="urn:microsoft.com/office/officeart/2005/8/layout/cycle2"/>
    <dgm:cxn modelId="{BFD23173-6075-4FEE-87BB-65AB17EE2432}" type="presParOf" srcId="{510B0A47-53AB-4609-AD7E-55467F3BC7A2}" destId="{FFFF8269-588E-44E7-BFB1-FA60F5DD2025}" srcOrd="2" destOrd="0" presId="urn:microsoft.com/office/officeart/2005/8/layout/cycle2"/>
    <dgm:cxn modelId="{CA243CA6-B49C-44EE-A9F0-00CDB8F56D67}" type="presParOf" srcId="{510B0A47-53AB-4609-AD7E-55467F3BC7A2}" destId="{E58D5816-ABB4-4B05-B9DE-70F9731B093B}" srcOrd="3" destOrd="0" presId="urn:microsoft.com/office/officeart/2005/8/layout/cycle2"/>
    <dgm:cxn modelId="{703EA590-3145-4CEF-8BD9-C0FA38EB2E95}" type="presParOf" srcId="{E58D5816-ABB4-4B05-B9DE-70F9731B093B}" destId="{BBB8E476-DC99-42AB-B1C4-4E45E4F208EB}" srcOrd="0" destOrd="0" presId="urn:microsoft.com/office/officeart/2005/8/layout/cycle2"/>
    <dgm:cxn modelId="{C265FE63-93BF-4E87-A43E-1C09BCAC5928}" type="presParOf" srcId="{510B0A47-53AB-4609-AD7E-55467F3BC7A2}" destId="{3B62898F-66D0-4AF9-A23F-BBB0AAEC49D4}" srcOrd="4" destOrd="0" presId="urn:microsoft.com/office/officeart/2005/8/layout/cycle2"/>
    <dgm:cxn modelId="{ED501EE5-E47F-4A82-BD63-C9BAB28C51C7}" type="presParOf" srcId="{510B0A47-53AB-4609-AD7E-55467F3BC7A2}" destId="{74DC231F-650C-4A4A-8675-1A9DE85AEB7D}" srcOrd="5" destOrd="0" presId="urn:microsoft.com/office/officeart/2005/8/layout/cycle2"/>
    <dgm:cxn modelId="{5928F245-F5A8-457C-850D-0D9B6413EE64}" type="presParOf" srcId="{74DC231F-650C-4A4A-8675-1A9DE85AEB7D}" destId="{4D7DC587-8ADE-41F1-AF91-A2F38E94C17A}" srcOrd="0" destOrd="0" presId="urn:microsoft.com/office/officeart/2005/8/layout/cycle2"/>
    <dgm:cxn modelId="{282DC76B-2D52-4219-A4D0-86FD0227864F}" type="presParOf" srcId="{510B0A47-53AB-4609-AD7E-55467F3BC7A2}" destId="{73BDAEC3-135D-41DB-86F0-89F09A3C3C9B}" srcOrd="6" destOrd="0" presId="urn:microsoft.com/office/officeart/2005/8/layout/cycle2"/>
    <dgm:cxn modelId="{4C9E282E-C452-4034-ACF3-E1C1F4D6F466}" type="presParOf" srcId="{510B0A47-53AB-4609-AD7E-55467F3BC7A2}" destId="{45806664-00FC-4BAC-AA85-44CD7344B3B5}" srcOrd="7" destOrd="0" presId="urn:microsoft.com/office/officeart/2005/8/layout/cycle2"/>
    <dgm:cxn modelId="{20568E6E-8C99-4432-A6B6-0AEB5C08B67E}" type="presParOf" srcId="{45806664-00FC-4BAC-AA85-44CD7344B3B5}" destId="{5C1490E1-A45A-408D-AC3D-5C6D83F20365}" srcOrd="0" destOrd="0" presId="urn:microsoft.com/office/officeart/2005/8/layout/cycle2"/>
    <dgm:cxn modelId="{0539FA7B-5937-4E8E-8B02-A24C829B9355}" type="presParOf" srcId="{510B0A47-53AB-4609-AD7E-55467F3BC7A2}" destId="{9919B350-CD6A-4017-A512-1A853C49D77A}" srcOrd="8" destOrd="0" presId="urn:microsoft.com/office/officeart/2005/8/layout/cycle2"/>
    <dgm:cxn modelId="{6E6E44D5-9DDC-4D67-A8FD-6BA163450B79}" type="presParOf" srcId="{510B0A47-53AB-4609-AD7E-55467F3BC7A2}" destId="{6015C2A8-575B-4DCF-895E-FB3CCCA12720}" srcOrd="9" destOrd="0" presId="urn:microsoft.com/office/officeart/2005/8/layout/cycle2"/>
    <dgm:cxn modelId="{1AE784EF-4995-4D65-B0E4-F90669FBA3BE}" type="presParOf" srcId="{6015C2A8-575B-4DCF-895E-FB3CCCA12720}" destId="{56902E4B-CC67-4507-8F00-F30E428EA343}" srcOrd="0" destOrd="0" presId="urn:microsoft.com/office/officeart/2005/8/layout/cycle2"/>
  </dgm:cxnLst>
  <dgm:bg>
    <a:solidFill>
      <a:schemeClr val="accent6">
        <a:lumMod val="20000"/>
        <a:lumOff val="80000"/>
      </a:schemeClr>
    </a:solidFill>
  </dgm:bg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BBE224-9166-4230-928F-F6E0C57B247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BA9D48-24C1-49C4-821D-3E5F51C534FA}">
      <dgm:prSet phldrT="[Text]"/>
      <dgm:spPr/>
      <dgm:t>
        <a:bodyPr/>
        <a:lstStyle/>
        <a:p>
          <a:r>
            <a:rPr lang="en-US" b="1" dirty="0" smtClean="0"/>
            <a:t>No need for further segregation</a:t>
          </a:r>
          <a:endParaRPr lang="en-US" b="1" dirty="0"/>
        </a:p>
      </dgm:t>
    </dgm:pt>
    <dgm:pt modelId="{82890A95-2EE2-4F8F-B8CA-3C5CAB94EF78}" type="parTrans" cxnId="{B7F2648E-5726-453E-881D-C8A4FDA3DA56}">
      <dgm:prSet/>
      <dgm:spPr/>
      <dgm:t>
        <a:bodyPr/>
        <a:lstStyle/>
        <a:p>
          <a:endParaRPr lang="en-US"/>
        </a:p>
      </dgm:t>
    </dgm:pt>
    <dgm:pt modelId="{791DA6F0-B803-4C00-A3DF-1DD6B32A9BDB}" type="sibTrans" cxnId="{B7F2648E-5726-453E-881D-C8A4FDA3DA56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D278B0C-23A1-4750-92D8-1DBC66311CA7}">
      <dgm:prSet phldrT="[Text]"/>
      <dgm:spPr/>
      <dgm:t>
        <a:bodyPr/>
        <a:lstStyle/>
        <a:p>
          <a:r>
            <a:rPr lang="en-US" b="1" dirty="0" smtClean="0"/>
            <a:t>Helps in green audits</a:t>
          </a:r>
          <a:endParaRPr lang="en-US" b="1" dirty="0"/>
        </a:p>
      </dgm:t>
    </dgm:pt>
    <dgm:pt modelId="{47D668B9-A321-4106-975A-B1C87CDDCC5B}" type="parTrans" cxnId="{246BEDE0-FDDF-4CFD-848B-AA4E06C78D1A}">
      <dgm:prSet/>
      <dgm:spPr/>
      <dgm:t>
        <a:bodyPr/>
        <a:lstStyle/>
        <a:p>
          <a:endParaRPr lang="en-US"/>
        </a:p>
      </dgm:t>
    </dgm:pt>
    <dgm:pt modelId="{A59A8B21-FA6B-4673-8D5F-8D7480699FC8}" type="sibTrans" cxnId="{246BEDE0-FDDF-4CFD-848B-AA4E06C78D1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475EA7F-F6F7-4883-B76E-E07BB7A8226D}">
      <dgm:prSet phldrT="[Text]"/>
      <dgm:spPr/>
      <dgm:t>
        <a:bodyPr/>
        <a:lstStyle/>
        <a:p>
          <a:r>
            <a:rPr lang="en-US" b="1" dirty="0" smtClean="0"/>
            <a:t>Easy for recycling</a:t>
          </a:r>
          <a:endParaRPr lang="en-US" b="1" dirty="0"/>
        </a:p>
      </dgm:t>
    </dgm:pt>
    <dgm:pt modelId="{C3726BB3-9A42-4C39-A574-E1419A256E71}" type="parTrans" cxnId="{341C195C-935A-4022-86CA-C88DD1F27322}">
      <dgm:prSet/>
      <dgm:spPr/>
      <dgm:t>
        <a:bodyPr/>
        <a:lstStyle/>
        <a:p>
          <a:endParaRPr lang="en-US"/>
        </a:p>
      </dgm:t>
    </dgm:pt>
    <dgm:pt modelId="{7FE1D69D-C26C-496B-B226-D217E5281B70}" type="sibTrans" cxnId="{341C195C-935A-4022-86CA-C88DD1F2732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BD2C0C3-A1F3-4487-B5EA-9A4473C4D07F}">
      <dgm:prSet phldrT="[Text]"/>
      <dgm:spPr/>
      <dgm:t>
        <a:bodyPr/>
        <a:lstStyle/>
        <a:p>
          <a:endParaRPr lang="en-US" b="1" dirty="0"/>
        </a:p>
      </dgm:t>
    </dgm:pt>
    <dgm:pt modelId="{2E87D830-61E4-4DCF-825F-1FF38C456938}" type="parTrans" cxnId="{FCA6E8BC-3C81-4417-8BA7-D94F50650FDE}">
      <dgm:prSet/>
      <dgm:spPr/>
      <dgm:t>
        <a:bodyPr/>
        <a:lstStyle/>
        <a:p>
          <a:endParaRPr lang="en-US"/>
        </a:p>
      </dgm:t>
    </dgm:pt>
    <dgm:pt modelId="{CCBA3E0D-D3D7-4EC1-83B4-B1D0FDC00706}" type="sibTrans" cxnId="{FCA6E8BC-3C81-4417-8BA7-D94F50650FD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18B7AC7-7CF2-4000-B68F-F33949E81B30}">
      <dgm:prSet phldrT="[Text]"/>
      <dgm:spPr/>
      <dgm:t>
        <a:bodyPr/>
        <a:lstStyle/>
        <a:p>
          <a:r>
            <a:rPr lang="en-US" b="1" dirty="0" smtClean="0"/>
            <a:t>Helps Environment</a:t>
          </a:r>
          <a:endParaRPr lang="en-US" b="1" dirty="0"/>
        </a:p>
      </dgm:t>
    </dgm:pt>
    <dgm:pt modelId="{48F45728-D1E1-43E8-B1D2-F9DC950EA797}" type="parTrans" cxnId="{0E3BB96F-EDC9-411F-BB39-3D0D08CB8E15}">
      <dgm:prSet/>
      <dgm:spPr/>
      <dgm:t>
        <a:bodyPr/>
        <a:lstStyle/>
        <a:p>
          <a:endParaRPr lang="en-US"/>
        </a:p>
      </dgm:t>
    </dgm:pt>
    <dgm:pt modelId="{E84EBF7A-DD67-4DE5-A99D-A244DE62947B}" type="sibTrans" cxnId="{0E3BB96F-EDC9-411F-BB39-3D0D08CB8E1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3F9586E-DEEB-4D95-9EF6-31B9859087D4}" type="pres">
      <dgm:prSet presAssocID="{ABBBE224-9166-4230-928F-F6E0C57B24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15041-969E-4704-93BB-C02531955344}" type="pres">
      <dgm:prSet presAssocID="{B2BA9D48-24C1-49C4-821D-3E5F51C534FA}" presName="dummy" presStyleCnt="0"/>
      <dgm:spPr/>
    </dgm:pt>
    <dgm:pt modelId="{E37E8D68-B3BC-4355-A60C-FA0189E3336D}" type="pres">
      <dgm:prSet presAssocID="{B2BA9D48-24C1-49C4-821D-3E5F51C534FA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F664E-2425-4B4A-8344-9FD8C166B73B}" type="pres">
      <dgm:prSet presAssocID="{791DA6F0-B803-4C00-A3DF-1DD6B32A9BDB}" presName="sibTrans" presStyleLbl="node1" presStyleIdx="0" presStyleCnt="5"/>
      <dgm:spPr/>
      <dgm:t>
        <a:bodyPr/>
        <a:lstStyle/>
        <a:p>
          <a:endParaRPr lang="en-US"/>
        </a:p>
      </dgm:t>
    </dgm:pt>
    <dgm:pt modelId="{98CDECAD-7851-4174-BAAA-C806DC359418}" type="pres">
      <dgm:prSet presAssocID="{BD278B0C-23A1-4750-92D8-1DBC66311CA7}" presName="dummy" presStyleCnt="0"/>
      <dgm:spPr/>
    </dgm:pt>
    <dgm:pt modelId="{55F5B2CE-165F-437C-A29B-269573B144C5}" type="pres">
      <dgm:prSet presAssocID="{BD278B0C-23A1-4750-92D8-1DBC66311CA7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4D6F2-1488-46AE-90EC-49930CD72BB3}" type="pres">
      <dgm:prSet presAssocID="{A59A8B21-FA6B-4673-8D5F-8D7480699FC8}" presName="sibTrans" presStyleLbl="node1" presStyleIdx="1" presStyleCnt="5"/>
      <dgm:spPr/>
      <dgm:t>
        <a:bodyPr/>
        <a:lstStyle/>
        <a:p>
          <a:endParaRPr lang="en-US"/>
        </a:p>
      </dgm:t>
    </dgm:pt>
    <dgm:pt modelId="{DCA4F044-C04B-429A-B0D9-2B2DB39CA7D4}" type="pres">
      <dgm:prSet presAssocID="{4475EA7F-F6F7-4883-B76E-E07BB7A8226D}" presName="dummy" presStyleCnt="0"/>
      <dgm:spPr/>
    </dgm:pt>
    <dgm:pt modelId="{A5E78974-81A9-4589-8125-574719CBE1EC}" type="pres">
      <dgm:prSet presAssocID="{4475EA7F-F6F7-4883-B76E-E07BB7A8226D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C06E2-B381-47C7-85B9-785433A150A8}" type="pres">
      <dgm:prSet presAssocID="{7FE1D69D-C26C-496B-B226-D217E5281B70}" presName="sibTrans" presStyleLbl="node1" presStyleIdx="2" presStyleCnt="5"/>
      <dgm:spPr/>
      <dgm:t>
        <a:bodyPr/>
        <a:lstStyle/>
        <a:p>
          <a:endParaRPr lang="en-US"/>
        </a:p>
      </dgm:t>
    </dgm:pt>
    <dgm:pt modelId="{32064346-9F24-4AF9-B362-F70FF0AF93BB}" type="pres">
      <dgm:prSet presAssocID="{0BD2C0C3-A1F3-4487-B5EA-9A4473C4D07F}" presName="dummy" presStyleCnt="0"/>
      <dgm:spPr/>
    </dgm:pt>
    <dgm:pt modelId="{CB838C94-9B59-4B36-B1C9-B24340F10DBA}" type="pres">
      <dgm:prSet presAssocID="{0BD2C0C3-A1F3-4487-B5EA-9A4473C4D07F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89DF1-47C2-4FC4-956A-2E091511111F}" type="pres">
      <dgm:prSet presAssocID="{CCBA3E0D-D3D7-4EC1-83B4-B1D0FDC00706}" presName="sibTrans" presStyleLbl="node1" presStyleIdx="3" presStyleCnt="5"/>
      <dgm:spPr/>
      <dgm:t>
        <a:bodyPr/>
        <a:lstStyle/>
        <a:p>
          <a:endParaRPr lang="en-US"/>
        </a:p>
      </dgm:t>
    </dgm:pt>
    <dgm:pt modelId="{88E8FB30-6A22-4602-A338-C3A6C4E36C4C}" type="pres">
      <dgm:prSet presAssocID="{618B7AC7-7CF2-4000-B68F-F33949E81B30}" presName="dummy" presStyleCnt="0"/>
      <dgm:spPr/>
    </dgm:pt>
    <dgm:pt modelId="{EB00C34A-CD1E-4700-AC22-AFDA28C38883}" type="pres">
      <dgm:prSet presAssocID="{618B7AC7-7CF2-4000-B68F-F33949E81B30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C78DD-36BD-45F7-8C69-62210D319009}" type="pres">
      <dgm:prSet presAssocID="{E84EBF7A-DD67-4DE5-A99D-A244DE62947B}" presName="sibTrans" presStyleLbl="node1" presStyleIdx="4" presStyleCnt="5" custLinFactNeighborX="-433" custLinFactNeighborY="-43"/>
      <dgm:spPr/>
      <dgm:t>
        <a:bodyPr/>
        <a:lstStyle/>
        <a:p>
          <a:endParaRPr lang="en-US"/>
        </a:p>
      </dgm:t>
    </dgm:pt>
  </dgm:ptLst>
  <dgm:cxnLst>
    <dgm:cxn modelId="{3B96DD84-C09B-423F-A5F6-3BF0A7730E65}" type="presOf" srcId="{ABBBE224-9166-4230-928F-F6E0C57B2470}" destId="{03F9586E-DEEB-4D95-9EF6-31B9859087D4}" srcOrd="0" destOrd="0" presId="urn:microsoft.com/office/officeart/2005/8/layout/cycle1"/>
    <dgm:cxn modelId="{81FE3DB1-E412-4B9B-B941-DD0E72690912}" type="presOf" srcId="{BD278B0C-23A1-4750-92D8-1DBC66311CA7}" destId="{55F5B2CE-165F-437C-A29B-269573B144C5}" srcOrd="0" destOrd="0" presId="urn:microsoft.com/office/officeart/2005/8/layout/cycle1"/>
    <dgm:cxn modelId="{97FF4B25-F7E0-4AE6-88A8-D96BB1E09FD9}" type="presOf" srcId="{618B7AC7-7CF2-4000-B68F-F33949E81B30}" destId="{EB00C34A-CD1E-4700-AC22-AFDA28C38883}" srcOrd="0" destOrd="0" presId="urn:microsoft.com/office/officeart/2005/8/layout/cycle1"/>
    <dgm:cxn modelId="{6F6282A6-B710-44C1-8944-C04C4AAA1471}" type="presOf" srcId="{4475EA7F-F6F7-4883-B76E-E07BB7A8226D}" destId="{A5E78974-81A9-4589-8125-574719CBE1EC}" srcOrd="0" destOrd="0" presId="urn:microsoft.com/office/officeart/2005/8/layout/cycle1"/>
    <dgm:cxn modelId="{E85D4552-968D-4A48-8437-35F452EAD8EA}" type="presOf" srcId="{791DA6F0-B803-4C00-A3DF-1DD6B32A9BDB}" destId="{2E6F664E-2425-4B4A-8344-9FD8C166B73B}" srcOrd="0" destOrd="0" presId="urn:microsoft.com/office/officeart/2005/8/layout/cycle1"/>
    <dgm:cxn modelId="{5AB3FFB0-6FBC-4EF7-9531-81FD21F46D4C}" type="presOf" srcId="{0BD2C0C3-A1F3-4487-B5EA-9A4473C4D07F}" destId="{CB838C94-9B59-4B36-B1C9-B24340F10DBA}" srcOrd="0" destOrd="0" presId="urn:microsoft.com/office/officeart/2005/8/layout/cycle1"/>
    <dgm:cxn modelId="{0E3BB96F-EDC9-411F-BB39-3D0D08CB8E15}" srcId="{ABBBE224-9166-4230-928F-F6E0C57B2470}" destId="{618B7AC7-7CF2-4000-B68F-F33949E81B30}" srcOrd="4" destOrd="0" parTransId="{48F45728-D1E1-43E8-B1D2-F9DC950EA797}" sibTransId="{E84EBF7A-DD67-4DE5-A99D-A244DE62947B}"/>
    <dgm:cxn modelId="{246BEDE0-FDDF-4CFD-848B-AA4E06C78D1A}" srcId="{ABBBE224-9166-4230-928F-F6E0C57B2470}" destId="{BD278B0C-23A1-4750-92D8-1DBC66311CA7}" srcOrd="1" destOrd="0" parTransId="{47D668B9-A321-4106-975A-B1C87CDDCC5B}" sibTransId="{A59A8B21-FA6B-4673-8D5F-8D7480699FC8}"/>
    <dgm:cxn modelId="{446086A4-0398-47ED-8E3F-16ACB62EEE61}" type="presOf" srcId="{B2BA9D48-24C1-49C4-821D-3E5F51C534FA}" destId="{E37E8D68-B3BC-4355-A60C-FA0189E3336D}" srcOrd="0" destOrd="0" presId="urn:microsoft.com/office/officeart/2005/8/layout/cycle1"/>
    <dgm:cxn modelId="{FCA6E8BC-3C81-4417-8BA7-D94F50650FDE}" srcId="{ABBBE224-9166-4230-928F-F6E0C57B2470}" destId="{0BD2C0C3-A1F3-4487-B5EA-9A4473C4D07F}" srcOrd="3" destOrd="0" parTransId="{2E87D830-61E4-4DCF-825F-1FF38C456938}" sibTransId="{CCBA3E0D-D3D7-4EC1-83B4-B1D0FDC00706}"/>
    <dgm:cxn modelId="{EE8584A5-EB6B-47DF-8EFC-9B2D5ECC9F8F}" type="presOf" srcId="{E84EBF7A-DD67-4DE5-A99D-A244DE62947B}" destId="{8B5C78DD-36BD-45F7-8C69-62210D319009}" srcOrd="0" destOrd="0" presId="urn:microsoft.com/office/officeart/2005/8/layout/cycle1"/>
    <dgm:cxn modelId="{B7F2648E-5726-453E-881D-C8A4FDA3DA56}" srcId="{ABBBE224-9166-4230-928F-F6E0C57B2470}" destId="{B2BA9D48-24C1-49C4-821D-3E5F51C534FA}" srcOrd="0" destOrd="0" parTransId="{82890A95-2EE2-4F8F-B8CA-3C5CAB94EF78}" sibTransId="{791DA6F0-B803-4C00-A3DF-1DD6B32A9BDB}"/>
    <dgm:cxn modelId="{4B353E76-F2B5-494A-827B-886460344911}" type="presOf" srcId="{A59A8B21-FA6B-4673-8D5F-8D7480699FC8}" destId="{F864D6F2-1488-46AE-90EC-49930CD72BB3}" srcOrd="0" destOrd="0" presId="urn:microsoft.com/office/officeart/2005/8/layout/cycle1"/>
    <dgm:cxn modelId="{B3D39152-DBBA-49BA-8B35-DF0F1DB590D7}" type="presOf" srcId="{CCBA3E0D-D3D7-4EC1-83B4-B1D0FDC00706}" destId="{9CD89DF1-47C2-4FC4-956A-2E091511111F}" srcOrd="0" destOrd="0" presId="urn:microsoft.com/office/officeart/2005/8/layout/cycle1"/>
    <dgm:cxn modelId="{81FBED69-F59D-44EF-BB85-0AE2E63F1FC0}" type="presOf" srcId="{7FE1D69D-C26C-496B-B226-D217E5281B70}" destId="{9EEC06E2-B381-47C7-85B9-785433A150A8}" srcOrd="0" destOrd="0" presId="urn:microsoft.com/office/officeart/2005/8/layout/cycle1"/>
    <dgm:cxn modelId="{341C195C-935A-4022-86CA-C88DD1F27322}" srcId="{ABBBE224-9166-4230-928F-F6E0C57B2470}" destId="{4475EA7F-F6F7-4883-B76E-E07BB7A8226D}" srcOrd="2" destOrd="0" parTransId="{C3726BB3-9A42-4C39-A574-E1419A256E71}" sibTransId="{7FE1D69D-C26C-496B-B226-D217E5281B70}"/>
    <dgm:cxn modelId="{73284F8C-A38A-4259-B367-15541D464FC3}" type="presParOf" srcId="{03F9586E-DEEB-4D95-9EF6-31B9859087D4}" destId="{F1315041-969E-4704-93BB-C02531955344}" srcOrd="0" destOrd="0" presId="urn:microsoft.com/office/officeart/2005/8/layout/cycle1"/>
    <dgm:cxn modelId="{9902546F-6F85-4973-95D8-CD70EF4C2EEB}" type="presParOf" srcId="{03F9586E-DEEB-4D95-9EF6-31B9859087D4}" destId="{E37E8D68-B3BC-4355-A60C-FA0189E3336D}" srcOrd="1" destOrd="0" presId="urn:microsoft.com/office/officeart/2005/8/layout/cycle1"/>
    <dgm:cxn modelId="{6FAD5F67-6E9F-4E68-A10B-C345C150AF80}" type="presParOf" srcId="{03F9586E-DEEB-4D95-9EF6-31B9859087D4}" destId="{2E6F664E-2425-4B4A-8344-9FD8C166B73B}" srcOrd="2" destOrd="0" presId="urn:microsoft.com/office/officeart/2005/8/layout/cycle1"/>
    <dgm:cxn modelId="{72BCB509-66CF-48BF-9E65-AE5314ADB959}" type="presParOf" srcId="{03F9586E-DEEB-4D95-9EF6-31B9859087D4}" destId="{98CDECAD-7851-4174-BAAA-C806DC359418}" srcOrd="3" destOrd="0" presId="urn:microsoft.com/office/officeart/2005/8/layout/cycle1"/>
    <dgm:cxn modelId="{354AC905-D068-43B9-B6FD-D9D631AC2B82}" type="presParOf" srcId="{03F9586E-DEEB-4D95-9EF6-31B9859087D4}" destId="{55F5B2CE-165F-437C-A29B-269573B144C5}" srcOrd="4" destOrd="0" presId="urn:microsoft.com/office/officeart/2005/8/layout/cycle1"/>
    <dgm:cxn modelId="{E5C0B1EA-0CFA-448E-915B-7B07A98A44C3}" type="presParOf" srcId="{03F9586E-DEEB-4D95-9EF6-31B9859087D4}" destId="{F864D6F2-1488-46AE-90EC-49930CD72BB3}" srcOrd="5" destOrd="0" presId="urn:microsoft.com/office/officeart/2005/8/layout/cycle1"/>
    <dgm:cxn modelId="{2E4D2CA5-9C32-4A5C-9B0F-1BFB55D64D32}" type="presParOf" srcId="{03F9586E-DEEB-4D95-9EF6-31B9859087D4}" destId="{DCA4F044-C04B-429A-B0D9-2B2DB39CA7D4}" srcOrd="6" destOrd="0" presId="urn:microsoft.com/office/officeart/2005/8/layout/cycle1"/>
    <dgm:cxn modelId="{69567290-328A-49BA-A9B0-87D074878D38}" type="presParOf" srcId="{03F9586E-DEEB-4D95-9EF6-31B9859087D4}" destId="{A5E78974-81A9-4589-8125-574719CBE1EC}" srcOrd="7" destOrd="0" presId="urn:microsoft.com/office/officeart/2005/8/layout/cycle1"/>
    <dgm:cxn modelId="{BE60BA80-FA74-43DB-923D-7FD16491F972}" type="presParOf" srcId="{03F9586E-DEEB-4D95-9EF6-31B9859087D4}" destId="{9EEC06E2-B381-47C7-85B9-785433A150A8}" srcOrd="8" destOrd="0" presId="urn:microsoft.com/office/officeart/2005/8/layout/cycle1"/>
    <dgm:cxn modelId="{14D2B6B7-1072-4C99-A347-13BA1D4C044A}" type="presParOf" srcId="{03F9586E-DEEB-4D95-9EF6-31B9859087D4}" destId="{32064346-9F24-4AF9-B362-F70FF0AF93BB}" srcOrd="9" destOrd="0" presId="urn:microsoft.com/office/officeart/2005/8/layout/cycle1"/>
    <dgm:cxn modelId="{1ABE1697-1982-4F78-99F6-F12BE048079C}" type="presParOf" srcId="{03F9586E-DEEB-4D95-9EF6-31B9859087D4}" destId="{CB838C94-9B59-4B36-B1C9-B24340F10DBA}" srcOrd="10" destOrd="0" presId="urn:microsoft.com/office/officeart/2005/8/layout/cycle1"/>
    <dgm:cxn modelId="{BB37E08C-8929-4EF4-A3CA-FCF3C2DDB4B1}" type="presParOf" srcId="{03F9586E-DEEB-4D95-9EF6-31B9859087D4}" destId="{9CD89DF1-47C2-4FC4-956A-2E091511111F}" srcOrd="11" destOrd="0" presId="urn:microsoft.com/office/officeart/2005/8/layout/cycle1"/>
    <dgm:cxn modelId="{BE8A0403-8F16-435F-898A-690696EC326C}" type="presParOf" srcId="{03F9586E-DEEB-4D95-9EF6-31B9859087D4}" destId="{88E8FB30-6A22-4602-A338-C3A6C4E36C4C}" srcOrd="12" destOrd="0" presId="urn:microsoft.com/office/officeart/2005/8/layout/cycle1"/>
    <dgm:cxn modelId="{2019DFBA-CD6A-47DA-998E-9D195BA9C38F}" type="presParOf" srcId="{03F9586E-DEEB-4D95-9EF6-31B9859087D4}" destId="{EB00C34A-CD1E-4700-AC22-AFDA28C38883}" srcOrd="13" destOrd="0" presId="urn:microsoft.com/office/officeart/2005/8/layout/cycle1"/>
    <dgm:cxn modelId="{FC324B3D-62D3-4488-B9E4-1ABFDE401629}" type="presParOf" srcId="{03F9586E-DEEB-4D95-9EF6-31B9859087D4}" destId="{8B5C78DD-36BD-45F7-8C69-62210D31900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D3198A-6418-49BB-A0ED-685264F8BFD0}">
      <dsp:nvSpPr>
        <dsp:cNvPr id="0" name=""/>
        <dsp:cNvSpPr/>
      </dsp:nvSpPr>
      <dsp:spPr>
        <a:xfrm>
          <a:off x="1661318" y="148851"/>
          <a:ext cx="2843158" cy="103137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Process all type / thickness of plastic </a:t>
          </a:r>
          <a:r>
            <a:rPr lang="en-US" sz="3700" kern="1200" dirty="0" smtClean="0"/>
            <a:t> </a:t>
          </a:r>
          <a:endParaRPr lang="en-US" sz="3700" kern="1200" dirty="0"/>
        </a:p>
      </dsp:txBody>
      <dsp:txXfrm>
        <a:off x="1661318" y="148851"/>
        <a:ext cx="2843158" cy="1031377"/>
      </dsp:txXfrm>
    </dsp:sp>
    <dsp:sp modelId="{907309C5-9943-4BD7-9C5A-9E318107D1F3}">
      <dsp:nvSpPr>
        <dsp:cNvPr id="0" name=""/>
        <dsp:cNvSpPr/>
      </dsp:nvSpPr>
      <dsp:spPr>
        <a:xfrm rot="2368307">
          <a:off x="4164982" y="953750"/>
          <a:ext cx="487783" cy="427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2368307">
        <a:off x="4164982" y="953750"/>
        <a:ext cx="487783" cy="427839"/>
      </dsp:txXfrm>
    </dsp:sp>
    <dsp:sp modelId="{FFFF8269-588E-44E7-BFB1-FA60F5DD2025}">
      <dsp:nvSpPr>
        <dsp:cNvPr id="0" name=""/>
        <dsp:cNvSpPr/>
      </dsp:nvSpPr>
      <dsp:spPr>
        <a:xfrm>
          <a:off x="3442098" y="1381140"/>
          <a:ext cx="2362470" cy="1103926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Eco-friendly Process</a:t>
          </a:r>
          <a:endParaRPr lang="en-US" sz="1800" kern="1200" dirty="0"/>
        </a:p>
      </dsp:txBody>
      <dsp:txXfrm>
        <a:off x="3442098" y="1381140"/>
        <a:ext cx="2362470" cy="1103926"/>
      </dsp:txXfrm>
    </dsp:sp>
    <dsp:sp modelId="{E58D5816-ABB4-4B05-B9DE-70F9731B093B}">
      <dsp:nvSpPr>
        <dsp:cNvPr id="0" name=""/>
        <dsp:cNvSpPr/>
      </dsp:nvSpPr>
      <dsp:spPr>
        <a:xfrm rot="5135526">
          <a:off x="4483192" y="2489085"/>
          <a:ext cx="398977" cy="427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5135526">
        <a:off x="4483192" y="2489085"/>
        <a:ext cx="398977" cy="427839"/>
      </dsp:txXfrm>
    </dsp:sp>
    <dsp:sp modelId="{3B62898F-66D0-4AF9-A23F-BBB0AAEC49D4}">
      <dsp:nvSpPr>
        <dsp:cNvPr id="0" name=""/>
        <dsp:cNvSpPr/>
      </dsp:nvSpPr>
      <dsp:spPr>
        <a:xfrm>
          <a:off x="3467187" y="2934457"/>
          <a:ext cx="2555346" cy="115039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Energy efficient technology</a:t>
          </a:r>
          <a:endParaRPr lang="en-US" sz="1800" kern="1200" dirty="0"/>
        </a:p>
      </dsp:txBody>
      <dsp:txXfrm>
        <a:off x="3467187" y="2934457"/>
        <a:ext cx="2555346" cy="1150399"/>
      </dsp:txXfrm>
    </dsp:sp>
    <dsp:sp modelId="{74DC231F-650C-4A4A-8675-1A9DE85AEB7D}">
      <dsp:nvSpPr>
        <dsp:cNvPr id="0" name=""/>
        <dsp:cNvSpPr/>
      </dsp:nvSpPr>
      <dsp:spPr>
        <a:xfrm rot="10701847">
          <a:off x="3061994" y="3338613"/>
          <a:ext cx="363181" cy="427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0701847">
        <a:off x="3061994" y="3338613"/>
        <a:ext cx="363181" cy="427839"/>
      </dsp:txXfrm>
    </dsp:sp>
    <dsp:sp modelId="{73BDAEC3-135D-41DB-86F0-89F09A3C3C9B}">
      <dsp:nvSpPr>
        <dsp:cNvPr id="0" name=""/>
        <dsp:cNvSpPr/>
      </dsp:nvSpPr>
      <dsp:spPr>
        <a:xfrm>
          <a:off x="532639" y="3074431"/>
          <a:ext cx="2473632" cy="104040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Employment generation</a:t>
          </a:r>
          <a:endParaRPr lang="en-US" sz="1800" kern="1200" dirty="0"/>
        </a:p>
      </dsp:txBody>
      <dsp:txXfrm>
        <a:off x="532639" y="3074431"/>
        <a:ext cx="2473632" cy="1040403"/>
      </dsp:txXfrm>
    </dsp:sp>
    <dsp:sp modelId="{45806664-00FC-4BAC-AA85-44CD7344B3B5}">
      <dsp:nvSpPr>
        <dsp:cNvPr id="0" name=""/>
        <dsp:cNvSpPr/>
      </dsp:nvSpPr>
      <dsp:spPr>
        <a:xfrm rot="15733235">
          <a:off x="1527959" y="2613514"/>
          <a:ext cx="273367" cy="427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5733235">
        <a:off x="1527959" y="2613514"/>
        <a:ext cx="273367" cy="427839"/>
      </dsp:txXfrm>
    </dsp:sp>
    <dsp:sp modelId="{9919B350-CD6A-4017-A512-1A853C49D77A}">
      <dsp:nvSpPr>
        <dsp:cNvPr id="0" name=""/>
        <dsp:cNvSpPr/>
      </dsp:nvSpPr>
      <dsp:spPr>
        <a:xfrm>
          <a:off x="605779" y="1299267"/>
          <a:ext cx="1873364" cy="126767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Negative carbon footprint</a:t>
          </a:r>
          <a:endParaRPr lang="en-US" sz="1800" kern="1200" dirty="0"/>
        </a:p>
      </dsp:txBody>
      <dsp:txXfrm>
        <a:off x="605779" y="1299267"/>
        <a:ext cx="1873364" cy="1267671"/>
      </dsp:txXfrm>
    </dsp:sp>
    <dsp:sp modelId="{6015C2A8-575B-4DCF-895E-FB3CCCA12720}">
      <dsp:nvSpPr>
        <dsp:cNvPr id="0" name=""/>
        <dsp:cNvSpPr/>
      </dsp:nvSpPr>
      <dsp:spPr>
        <a:xfrm rot="19231693">
          <a:off x="2189944" y="1080613"/>
          <a:ext cx="255886" cy="427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9231693">
        <a:off x="2189944" y="1080613"/>
        <a:ext cx="255886" cy="4278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7E8D68-B3BC-4355-A60C-FA0189E3336D}">
      <dsp:nvSpPr>
        <dsp:cNvPr id="0" name=""/>
        <dsp:cNvSpPr/>
      </dsp:nvSpPr>
      <dsp:spPr>
        <a:xfrm>
          <a:off x="2528646" y="26750"/>
          <a:ext cx="904502" cy="904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No need for further segregation</a:t>
          </a:r>
          <a:endParaRPr lang="en-US" sz="1200" b="1" kern="1200" dirty="0"/>
        </a:p>
      </dsp:txBody>
      <dsp:txXfrm>
        <a:off x="2528646" y="26750"/>
        <a:ext cx="904502" cy="904502"/>
      </dsp:txXfrm>
    </dsp:sp>
    <dsp:sp modelId="{2E6F664E-2425-4B4A-8344-9FD8C166B73B}">
      <dsp:nvSpPr>
        <dsp:cNvPr id="0" name=""/>
        <dsp:cNvSpPr/>
      </dsp:nvSpPr>
      <dsp:spPr>
        <a:xfrm>
          <a:off x="398094" y="242"/>
          <a:ext cx="3394810" cy="3394810"/>
        </a:xfrm>
        <a:prstGeom prst="circularArrow">
          <a:avLst>
            <a:gd name="adj1" fmla="val 5196"/>
            <a:gd name="adj2" fmla="val 335575"/>
            <a:gd name="adj3" fmla="val 21294618"/>
            <a:gd name="adj4" fmla="val 19765033"/>
            <a:gd name="adj5" fmla="val 6061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5B2CE-165F-437C-A29B-269573B144C5}">
      <dsp:nvSpPr>
        <dsp:cNvPr id="0" name=""/>
        <dsp:cNvSpPr/>
      </dsp:nvSpPr>
      <dsp:spPr>
        <a:xfrm>
          <a:off x="3075852" y="1710876"/>
          <a:ext cx="904502" cy="904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Helps in green audits</a:t>
          </a:r>
          <a:endParaRPr lang="en-US" sz="1200" b="1" kern="1200" dirty="0"/>
        </a:p>
      </dsp:txBody>
      <dsp:txXfrm>
        <a:off x="3075852" y="1710876"/>
        <a:ext cx="904502" cy="904502"/>
      </dsp:txXfrm>
    </dsp:sp>
    <dsp:sp modelId="{F864D6F2-1488-46AE-90EC-49930CD72BB3}">
      <dsp:nvSpPr>
        <dsp:cNvPr id="0" name=""/>
        <dsp:cNvSpPr/>
      </dsp:nvSpPr>
      <dsp:spPr>
        <a:xfrm>
          <a:off x="398094" y="242"/>
          <a:ext cx="3394810" cy="3394810"/>
        </a:xfrm>
        <a:prstGeom prst="circularArrow">
          <a:avLst>
            <a:gd name="adj1" fmla="val 5196"/>
            <a:gd name="adj2" fmla="val 335575"/>
            <a:gd name="adj3" fmla="val 4016125"/>
            <a:gd name="adj4" fmla="val 2252123"/>
            <a:gd name="adj5" fmla="val 6061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78974-81A9-4589-8125-574719CBE1EC}">
      <dsp:nvSpPr>
        <dsp:cNvPr id="0" name=""/>
        <dsp:cNvSpPr/>
      </dsp:nvSpPr>
      <dsp:spPr>
        <a:xfrm>
          <a:off x="1643248" y="2751724"/>
          <a:ext cx="904502" cy="904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Easy for recycling</a:t>
          </a:r>
          <a:endParaRPr lang="en-US" sz="1200" b="1" kern="1200" dirty="0"/>
        </a:p>
      </dsp:txBody>
      <dsp:txXfrm>
        <a:off x="1643248" y="2751724"/>
        <a:ext cx="904502" cy="904502"/>
      </dsp:txXfrm>
    </dsp:sp>
    <dsp:sp modelId="{9EEC06E2-B381-47C7-85B9-785433A150A8}">
      <dsp:nvSpPr>
        <dsp:cNvPr id="0" name=""/>
        <dsp:cNvSpPr/>
      </dsp:nvSpPr>
      <dsp:spPr>
        <a:xfrm>
          <a:off x="398094" y="242"/>
          <a:ext cx="3394810" cy="3394810"/>
        </a:xfrm>
        <a:prstGeom prst="circularArrow">
          <a:avLst>
            <a:gd name="adj1" fmla="val 5196"/>
            <a:gd name="adj2" fmla="val 335575"/>
            <a:gd name="adj3" fmla="val 8212302"/>
            <a:gd name="adj4" fmla="val 6448300"/>
            <a:gd name="adj5" fmla="val 6061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38C94-9B59-4B36-B1C9-B24340F10DBA}">
      <dsp:nvSpPr>
        <dsp:cNvPr id="0" name=""/>
        <dsp:cNvSpPr/>
      </dsp:nvSpPr>
      <dsp:spPr>
        <a:xfrm>
          <a:off x="210644" y="1710876"/>
          <a:ext cx="904502" cy="904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/>
        </a:p>
      </dsp:txBody>
      <dsp:txXfrm>
        <a:off x="210644" y="1710876"/>
        <a:ext cx="904502" cy="904502"/>
      </dsp:txXfrm>
    </dsp:sp>
    <dsp:sp modelId="{9CD89DF1-47C2-4FC4-956A-2E091511111F}">
      <dsp:nvSpPr>
        <dsp:cNvPr id="0" name=""/>
        <dsp:cNvSpPr/>
      </dsp:nvSpPr>
      <dsp:spPr>
        <a:xfrm>
          <a:off x="398094" y="242"/>
          <a:ext cx="3394810" cy="3394810"/>
        </a:xfrm>
        <a:prstGeom prst="circularArrow">
          <a:avLst>
            <a:gd name="adj1" fmla="val 5196"/>
            <a:gd name="adj2" fmla="val 335575"/>
            <a:gd name="adj3" fmla="val 12299392"/>
            <a:gd name="adj4" fmla="val 10769806"/>
            <a:gd name="adj5" fmla="val 6061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0C34A-CD1E-4700-AC22-AFDA28C38883}">
      <dsp:nvSpPr>
        <dsp:cNvPr id="0" name=""/>
        <dsp:cNvSpPr/>
      </dsp:nvSpPr>
      <dsp:spPr>
        <a:xfrm>
          <a:off x="757850" y="26750"/>
          <a:ext cx="904502" cy="904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Helps Environment</a:t>
          </a:r>
          <a:endParaRPr lang="en-US" sz="1200" b="1" kern="1200" dirty="0"/>
        </a:p>
      </dsp:txBody>
      <dsp:txXfrm>
        <a:off x="757850" y="26750"/>
        <a:ext cx="904502" cy="904502"/>
      </dsp:txXfrm>
    </dsp:sp>
    <dsp:sp modelId="{8B5C78DD-36BD-45F7-8C69-62210D319009}">
      <dsp:nvSpPr>
        <dsp:cNvPr id="0" name=""/>
        <dsp:cNvSpPr/>
      </dsp:nvSpPr>
      <dsp:spPr>
        <a:xfrm>
          <a:off x="383394" y="-1217"/>
          <a:ext cx="3394810" cy="3394810"/>
        </a:xfrm>
        <a:prstGeom prst="circularArrow">
          <a:avLst>
            <a:gd name="adj1" fmla="val 5196"/>
            <a:gd name="adj2" fmla="val 335575"/>
            <a:gd name="adj3" fmla="val 16867109"/>
            <a:gd name="adj4" fmla="val 15197316"/>
            <a:gd name="adj5" fmla="val 6061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607E9-E25E-4CDE-B34B-3B1BA08886E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53A70-32E5-42DA-8613-D2633BC62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53A70-32E5-42DA-8613-D2633BC6265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CA1-2D36-4C7A-B939-FEF5875E254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CD65-76E3-4628-A8F2-9C6436AB7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CA1-2D36-4C7A-B939-FEF5875E254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CD65-76E3-4628-A8F2-9C6436AB7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CA1-2D36-4C7A-B939-FEF5875E254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CD65-76E3-4628-A8F2-9C6436AB7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CA1-2D36-4C7A-B939-FEF5875E254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CD65-76E3-4628-A8F2-9C6436AB7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CA1-2D36-4C7A-B939-FEF5875E254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CD65-76E3-4628-A8F2-9C6436AB7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CA1-2D36-4C7A-B939-FEF5875E254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CD65-76E3-4628-A8F2-9C6436AB7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CA1-2D36-4C7A-B939-FEF5875E254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CD65-76E3-4628-A8F2-9C6436AB7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CA1-2D36-4C7A-B939-FEF5875E254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CD65-76E3-4628-A8F2-9C6436AB7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CA1-2D36-4C7A-B939-FEF5875E254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CD65-76E3-4628-A8F2-9C6436AB7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CA1-2D36-4C7A-B939-FEF5875E254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CD65-76E3-4628-A8F2-9C6436AB7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CA1-2D36-4C7A-B939-FEF5875E254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CD65-76E3-4628-A8F2-9C6436AB7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F9CA1-2D36-4C7A-B939-FEF5875E254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6CD65-76E3-4628-A8F2-9C6436AB7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Fuel%20from%20the%20plant.mp4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4.png"/><Relationship Id="rId10" Type="http://schemas.openxmlformats.org/officeDocument/2006/relationships/image" Target="../media/image22.jpeg"/><Relationship Id="rId4" Type="http://schemas.microsoft.com/office/2007/relationships/hdphoto" Target="../media/hdphoto1.wdp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Rudra_1024kbps.mp4" TargetMode="Externa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microsoft.com/office/2007/relationships/hdphoto" Target="../media/hdphoto1.wdp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microsoft.com/office/2007/relationships/diagramDrawing" Target="../diagrams/drawing2.xml"/><Relationship Id="rId3" Type="http://schemas.openxmlformats.org/officeDocument/2006/relationships/image" Target="../media/image35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37.jpeg"/><Relationship Id="rId5" Type="http://schemas.openxmlformats.org/officeDocument/2006/relationships/image" Target="../media/image4.png"/><Relationship Id="rId10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openxmlformats.org/officeDocument/2006/relationships/diagramColors" Target="../diagrams/colors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41.jpeg"/><Relationship Id="rId4" Type="http://schemas.openxmlformats.org/officeDocument/2006/relationships/image" Target="../media/image7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7.pn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7.pn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7.pn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conserve-energy-future.com/wp-content/uploads/2017/01/pollution-plastic-iceb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3962400"/>
          </a:xfrm>
          <a:prstGeom prst="rect">
            <a:avLst/>
          </a:prstGeom>
          <a:noFill/>
        </p:spPr>
      </p:pic>
      <p:pic>
        <p:nvPicPr>
          <p:cNvPr id="5" name="Picture 7" descr="C:\Users\user\Desktop\Rudra New\Keshav-Si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16000"/>
                    </a14:imgEffect>
                    <a14:imgEffect>
                      <a14:brightnessContrast bright="-26000" contrast="5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400" y="5710237"/>
            <a:ext cx="31432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32000"/>
                    </a14:imgEffect>
                    <a14:imgEffect>
                      <a14:colorTemperature colorTemp="7875"/>
                    </a14:imgEffect>
                    <a14:imgEffect>
                      <a14:saturation sat="165000"/>
                    </a14:imgEffect>
                    <a14:imgEffect>
                      <a14:brightnessContrast bright="-31000" contrast="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62800" y="160244"/>
            <a:ext cx="1143000" cy="121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18000"/>
              </a:schemeClr>
            </a:glow>
            <a:outerShdw blurRad="50800" sx="3000" sy="3000" algn="ctr" rotWithShape="0">
              <a:srgbClr val="000000"/>
            </a:outerShdw>
            <a:softEdge rad="0"/>
          </a:effectLst>
        </p:spPr>
      </p:pic>
      <p:sp>
        <p:nvSpPr>
          <p:cNvPr id="7" name="Rectangle 6"/>
          <p:cNvSpPr/>
          <p:nvPr/>
        </p:nvSpPr>
        <p:spPr>
          <a:xfrm>
            <a:off x="228600" y="279737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Rudra  Environmental  Solution (India) ltd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2400" y="6019800"/>
            <a:ext cx="2601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9900"/>
                </a:solidFill>
                <a:latin typeface="Lucida Calligraphy" pitchFamily="66" charset="0"/>
              </a:rPr>
              <a:t>For Green Future</a:t>
            </a:r>
            <a:endParaRPr lang="en-US" altLang="en-US" sz="2000" b="1" dirty="0">
              <a:solidFill>
                <a:srgbClr val="009900"/>
              </a:solidFill>
              <a:latin typeface="Lucida Calligraphy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38626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3200" b="1" dirty="0" smtClean="0"/>
              <a:t>Waste Plastic to Poly Fuel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> </a:t>
            </a:r>
            <a:r>
              <a:rPr lang="en-US" altLang="en-US" sz="2000" b="1" dirty="0" smtClean="0"/>
              <a:t>Thermo Catalytic Depolymerisation (TCD)</a:t>
            </a:r>
            <a:endParaRPr lang="en-US" dirty="0"/>
          </a:p>
        </p:txBody>
      </p:sp>
      <p:pic>
        <p:nvPicPr>
          <p:cNvPr id="11268" name="Picture 4" descr="Image result for plastic to fuel"/>
          <p:cNvPicPr>
            <a:picLocks noChangeAspect="1" noChangeArrowheads="1"/>
          </p:cNvPicPr>
          <p:nvPr/>
        </p:nvPicPr>
        <p:blipFill>
          <a:blip r:embed="rId9" cstate="print"/>
          <a:srcRect l="14016"/>
          <a:stretch>
            <a:fillRect/>
          </a:stretch>
        </p:blipFill>
        <p:spPr bwMode="auto">
          <a:xfrm>
            <a:off x="7010400" y="5715000"/>
            <a:ext cx="1402454" cy="10099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onserve-energy-future.com/wp-content/uploads/2017/01/pollution-plastic-icebe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750" t="37480" r="32031" b="837"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</p:spPr>
      </p:pic>
      <p:sp>
        <p:nvSpPr>
          <p:cNvPr id="14338" name="AutoShape 2" descr="Image result for swachh bhara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2000"/>
                    </a14:imgEffect>
                    <a14:imgEffect>
                      <a14:colorTemperature colorTemp="7875"/>
                    </a14:imgEffect>
                    <a14:imgEffect>
                      <a14:saturation sat="165000"/>
                    </a14:imgEffect>
                    <a14:imgEffect>
                      <a14:brightnessContrast bright="-31000" contrast="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" y="5562600"/>
            <a:ext cx="927300" cy="98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18000"/>
              </a:schemeClr>
            </a:glow>
            <a:outerShdw blurRad="50800" sx="3000" sy="3000" algn="ctr" rotWithShape="0">
              <a:srgbClr val="000000"/>
            </a:outerShdw>
            <a:softEdge rad="0"/>
          </a:effectLst>
        </p:spPr>
      </p:pic>
      <p:sp>
        <p:nvSpPr>
          <p:cNvPr id="11" name="Rectangle 10"/>
          <p:cNvSpPr/>
          <p:nvPr/>
        </p:nvSpPr>
        <p:spPr>
          <a:xfrm>
            <a:off x="3124200" y="5943600"/>
            <a:ext cx="3084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9900"/>
                </a:solidFill>
                <a:latin typeface="Lucida Calligraphy" pitchFamily="66" charset="0"/>
              </a:rPr>
              <a:t>For Green Future</a:t>
            </a:r>
            <a:endParaRPr lang="en-US" altLang="en-US" sz="2400" b="1" dirty="0">
              <a:solidFill>
                <a:srgbClr val="009900"/>
              </a:solidFill>
              <a:latin typeface="Lucida Calligraphy" pitchFamily="66" charset="0"/>
            </a:endParaRPr>
          </a:p>
        </p:txBody>
      </p:sp>
      <p:pic>
        <p:nvPicPr>
          <p:cNvPr id="12" name="Picture 4" descr="Image result for plastic to fuel"/>
          <p:cNvPicPr>
            <a:picLocks noChangeAspect="1" noChangeArrowheads="1"/>
          </p:cNvPicPr>
          <p:nvPr/>
        </p:nvPicPr>
        <p:blipFill>
          <a:blip r:embed="rId5" cstate="print"/>
          <a:srcRect l="14016"/>
          <a:stretch>
            <a:fillRect/>
          </a:stretch>
        </p:blipFill>
        <p:spPr bwMode="auto">
          <a:xfrm>
            <a:off x="7589146" y="5638800"/>
            <a:ext cx="1402454" cy="1009927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200"/>
            <a:ext cx="8229600" cy="981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   </a:t>
            </a:r>
            <a:r>
              <a:rPr lang="en-GB" altLang="en-US" b="1" dirty="0" smtClean="0"/>
              <a:t>ADVANTAGES OF RUDRA PROCESS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107343240"/>
              </p:ext>
            </p:extLst>
          </p:nvPr>
        </p:nvGraphicFramePr>
        <p:xfrm>
          <a:off x="1285852" y="1285860"/>
          <a:ext cx="6410348" cy="4200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D3198A-6418-49BB-A0ED-685264F8B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E7D3198A-6418-49BB-A0ED-685264F8B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07309C5-9943-4BD7-9C5A-9E318107D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907309C5-9943-4BD7-9C5A-9E318107D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FF8269-588E-44E7-BFB1-FA60F5DD2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FFFF8269-588E-44E7-BFB1-FA60F5DD2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8D5816-ABB4-4B05-B9DE-70F9731B0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E58D5816-ABB4-4B05-B9DE-70F9731B0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62898F-66D0-4AF9-A23F-BBB0AAEC4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3B62898F-66D0-4AF9-A23F-BBB0AAEC49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DC231F-650C-4A4A-8675-1A9DE85AE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74DC231F-650C-4A4A-8675-1A9DE85AE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BDAEC3-135D-41DB-86F0-89F09A3C3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73BDAEC3-135D-41DB-86F0-89F09A3C3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806664-00FC-4BAC-AA85-44CD7344B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45806664-00FC-4BAC-AA85-44CD7344B3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19B350-CD6A-4017-A512-1A853C49D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9919B350-CD6A-4017-A512-1A853C49D7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15C2A8-575B-4DCF-895E-FB3CCCA1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graphicEl>
                                              <a:dgm id="{6015C2A8-575B-4DCF-895E-FB3CCCA1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onserve-energy-future.com/wp-content/uploads/2017/01/pollution-plastic-icebe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750" t="37480" r="32031" b="837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14338" name="AutoShape 2" descr="Image result for swachh bhara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2000"/>
                    </a14:imgEffect>
                    <a14:imgEffect>
                      <a14:colorTemperature colorTemp="7875"/>
                    </a14:imgEffect>
                    <a14:imgEffect>
                      <a14:saturation sat="165000"/>
                    </a14:imgEffect>
                    <a14:imgEffect>
                      <a14:brightnessContrast bright="-31000" contrast="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927300" cy="98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18000"/>
              </a:schemeClr>
            </a:glow>
            <a:outerShdw blurRad="50800" sx="3000" sy="3000" algn="ctr" rotWithShape="0">
              <a:srgbClr val="000000"/>
            </a:outerShdw>
            <a:softEdge rad="0"/>
          </a:effectLst>
        </p:spPr>
      </p:pic>
      <p:sp>
        <p:nvSpPr>
          <p:cNvPr id="11" name="Rectangle 10"/>
          <p:cNvSpPr/>
          <p:nvPr/>
        </p:nvSpPr>
        <p:spPr>
          <a:xfrm>
            <a:off x="3124200" y="5943600"/>
            <a:ext cx="3084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9900"/>
                </a:solidFill>
                <a:latin typeface="Lucida Calligraphy" pitchFamily="66" charset="0"/>
              </a:rPr>
              <a:t>For Green Future</a:t>
            </a:r>
            <a:endParaRPr lang="en-US" altLang="en-US" sz="2400" b="1" dirty="0">
              <a:solidFill>
                <a:srgbClr val="009900"/>
              </a:solidFill>
              <a:latin typeface="Lucida Calligraphy" pitchFamily="66" charset="0"/>
            </a:endParaRPr>
          </a:p>
        </p:txBody>
      </p:sp>
      <p:pic>
        <p:nvPicPr>
          <p:cNvPr id="12" name="Picture 4" descr="Image result for plastic to fuel"/>
          <p:cNvPicPr>
            <a:picLocks noChangeAspect="1" noChangeArrowheads="1"/>
          </p:cNvPicPr>
          <p:nvPr/>
        </p:nvPicPr>
        <p:blipFill>
          <a:blip r:embed="rId5" cstate="print"/>
          <a:srcRect l="14016"/>
          <a:stretch>
            <a:fillRect/>
          </a:stretch>
        </p:blipFill>
        <p:spPr bwMode="auto">
          <a:xfrm>
            <a:off x="7131946" y="5619473"/>
            <a:ext cx="1402454" cy="1009927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BENEFITS OF RUDRA PROCESS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371600"/>
            <a:ext cx="8229600" cy="4271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machine effectively reverses the plastic production process; where the TCD process cracks the long chains of polymer with help of catalyst to produce useable fuel.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plant is able to process plastic waste that are not easily recyclable including wrappers, other thin plastic and residual plastic waste material from businesses and households.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will result in diversion of waste plastic from the landfill and produce fuel with lower carbon footprint.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fuel produced can be used directly as source for burning without any need for further processing.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onserve-energy-future.com/wp-content/uploads/2017/01/pollution-plastic-icebe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750" t="37480" r="32031" b="837"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</p:spPr>
      </p:pic>
      <p:sp>
        <p:nvSpPr>
          <p:cNvPr id="14338" name="AutoShape 2" descr="Image result for swachh bhara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2000"/>
                    </a14:imgEffect>
                    <a14:imgEffect>
                      <a14:colorTemperature colorTemp="7875"/>
                    </a14:imgEffect>
                    <a14:imgEffect>
                      <a14:saturation sat="165000"/>
                    </a14:imgEffect>
                    <a14:imgEffect>
                      <a14:brightnessContrast bright="-31000" contrast="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927300" cy="98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18000"/>
              </a:schemeClr>
            </a:glow>
            <a:outerShdw blurRad="50800" sx="3000" sy="3000" algn="ctr" rotWithShape="0">
              <a:srgbClr val="000000"/>
            </a:outerShdw>
            <a:softEdge rad="0"/>
          </a:effectLst>
        </p:spPr>
      </p:pic>
      <p:sp>
        <p:nvSpPr>
          <p:cNvPr id="11" name="Rectangle 10"/>
          <p:cNvSpPr/>
          <p:nvPr/>
        </p:nvSpPr>
        <p:spPr>
          <a:xfrm>
            <a:off x="3124200" y="6091535"/>
            <a:ext cx="3084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9900"/>
                </a:solidFill>
                <a:latin typeface="Lucida Calligraphy" pitchFamily="66" charset="0"/>
              </a:rPr>
              <a:t>For Green Future</a:t>
            </a:r>
            <a:endParaRPr lang="en-US" altLang="en-US" sz="2400" b="1" dirty="0">
              <a:solidFill>
                <a:srgbClr val="009900"/>
              </a:solidFill>
              <a:latin typeface="Lucida Calligraphy" pitchFamily="66" charset="0"/>
            </a:endParaRPr>
          </a:p>
        </p:txBody>
      </p:sp>
      <p:pic>
        <p:nvPicPr>
          <p:cNvPr id="12" name="Picture 4" descr="Image result for plastic to fuel"/>
          <p:cNvPicPr>
            <a:picLocks noChangeAspect="1" noChangeArrowheads="1"/>
          </p:cNvPicPr>
          <p:nvPr/>
        </p:nvPicPr>
        <p:blipFill>
          <a:blip r:embed="rId5" cstate="print"/>
          <a:srcRect l="14016"/>
          <a:stretch>
            <a:fillRect/>
          </a:stretch>
        </p:blipFill>
        <p:spPr bwMode="auto">
          <a:xfrm>
            <a:off x="7131946" y="5619473"/>
            <a:ext cx="1402454" cy="1009927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66831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smtClean="0"/>
              <a:t>TCD PROCESS </a:t>
            </a:r>
            <a:r>
              <a:rPr lang="en-GB" altLang="en-US" b="1" dirty="0" smtClean="0"/>
              <a:t>- RUDRA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157161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 Process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5721" y="3143248"/>
            <a:ext cx="123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E1700"/>
                </a:solidFill>
              </a:rPr>
              <a:t>Plant</a:t>
            </a:r>
            <a:endParaRPr lang="en-US" b="1" dirty="0">
              <a:solidFill>
                <a:srgbClr val="2E17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200400" y="4038600"/>
            <a:ext cx="703312" cy="3851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" descr="C:\Users\user\Desktop\download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530" y="1171575"/>
            <a:ext cx="2319161" cy="16478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4" descr="C:\Users\user\Desktop\download (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1133475"/>
            <a:ext cx="2590800" cy="1762125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ight Arrow 15"/>
          <p:cNvSpPr/>
          <p:nvPr/>
        </p:nvSpPr>
        <p:spPr>
          <a:xfrm>
            <a:off x="357158" y="4038600"/>
            <a:ext cx="785842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3200400" y="3352800"/>
            <a:ext cx="627112" cy="3693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4357686" y="1785926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3200400" y="4800600"/>
            <a:ext cx="673608" cy="39460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57400" y="5410200"/>
            <a:ext cx="1334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TCD process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76800" y="3200400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hlinkClick r:id="rId8" action="ppaction://hlinkfile"/>
              </a:rPr>
              <a:t>Gas – used for heating as energy  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38600" y="5334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E1700"/>
                </a:solidFill>
              </a:rPr>
              <a:t>Fuel </a:t>
            </a:r>
            <a:r>
              <a:rPr lang="en-US" b="1" dirty="0">
                <a:solidFill>
                  <a:srgbClr val="2E1700"/>
                </a:solidFill>
              </a:rPr>
              <a:t>yield </a:t>
            </a:r>
            <a:endParaRPr lang="en-US" b="1" dirty="0" smtClean="0">
              <a:solidFill>
                <a:srgbClr val="2E1700"/>
              </a:solidFill>
            </a:endParaRPr>
          </a:p>
          <a:p>
            <a:r>
              <a:rPr lang="en-US" b="1" dirty="0" smtClean="0">
                <a:solidFill>
                  <a:srgbClr val="2E1700"/>
                </a:solidFill>
              </a:rPr>
              <a:t>around </a:t>
            </a:r>
            <a:r>
              <a:rPr lang="en-US" b="1" dirty="0">
                <a:solidFill>
                  <a:srgbClr val="2E1700"/>
                </a:solidFill>
              </a:rPr>
              <a:t>65%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657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E1700"/>
                </a:solidFill>
              </a:rPr>
              <a:t>Residue – road filling, Char</a:t>
            </a:r>
            <a:endParaRPr lang="en-US" b="1" dirty="0">
              <a:solidFill>
                <a:srgbClr val="2E1700"/>
              </a:solidFill>
            </a:endParaRPr>
          </a:p>
        </p:txBody>
      </p:sp>
      <p:pic>
        <p:nvPicPr>
          <p:cNvPr id="24" name="Picture 23" descr="C:\Users\user\AppData\Local\Microsoft\Windows\Temporary Internet Files\Content.Word\IMG_4519 (1).jpg">
            <a:hlinkClick r:id="rId8" action="ppaction://hlinkfile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3657600"/>
            <a:ext cx="1233485" cy="154781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4207752"/>
            <a:ext cx="1977499" cy="12786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Right Arrow 25"/>
          <p:cNvSpPr/>
          <p:nvPr/>
        </p:nvSpPr>
        <p:spPr>
          <a:xfrm>
            <a:off x="5562600" y="4572000"/>
            <a:ext cx="685800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 descr="DSC_5839 (2).jpg"/>
          <p:cNvPicPr>
            <a:picLocks noGrp="1" noChangeAspect="1"/>
          </p:cNvPicPr>
          <p:nvPr isPhoto="1"/>
        </p:nvPicPr>
        <p:blipFill>
          <a:blip r:embed="rId11" cstate="print">
            <a:lum bright="20000" contrast="20000"/>
          </a:blip>
          <a:stretch>
            <a:fillRect/>
          </a:stretch>
        </p:blipFill>
        <p:spPr>
          <a:xfrm>
            <a:off x="1219200" y="3048000"/>
            <a:ext cx="1600200" cy="217429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onserve-energy-future.com/wp-content/uploads/2017/01/pollution-plastic-icebe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750" t="37480" r="32031" b="837"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</p:spPr>
      </p:pic>
      <p:sp>
        <p:nvSpPr>
          <p:cNvPr id="14338" name="AutoShape 2" descr="Image result for swachh bhara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2000"/>
                    </a14:imgEffect>
                    <a14:imgEffect>
                      <a14:colorTemperature colorTemp="7875"/>
                    </a14:imgEffect>
                    <a14:imgEffect>
                      <a14:saturation sat="165000"/>
                    </a14:imgEffect>
                    <a14:imgEffect>
                      <a14:brightnessContrast bright="-31000" contrast="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927300" cy="98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18000"/>
              </a:schemeClr>
            </a:glow>
            <a:outerShdw blurRad="50800" sx="3000" sy="3000" algn="ctr" rotWithShape="0">
              <a:srgbClr val="000000"/>
            </a:outerShdw>
            <a:softEdge rad="0"/>
          </a:effectLst>
        </p:spPr>
      </p:pic>
      <p:sp>
        <p:nvSpPr>
          <p:cNvPr id="11" name="Rectangle 10"/>
          <p:cNvSpPr/>
          <p:nvPr/>
        </p:nvSpPr>
        <p:spPr>
          <a:xfrm>
            <a:off x="3124200" y="5943600"/>
            <a:ext cx="3084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9900"/>
                </a:solidFill>
                <a:latin typeface="Lucida Calligraphy" pitchFamily="66" charset="0"/>
              </a:rPr>
              <a:t>For Green Future</a:t>
            </a:r>
            <a:endParaRPr lang="en-US" altLang="en-US" sz="2400" b="1" dirty="0">
              <a:solidFill>
                <a:srgbClr val="009900"/>
              </a:solidFill>
              <a:latin typeface="Lucida Calligraphy" pitchFamily="66" charset="0"/>
            </a:endParaRPr>
          </a:p>
        </p:txBody>
      </p:sp>
      <p:pic>
        <p:nvPicPr>
          <p:cNvPr id="12" name="Picture 4" descr="Image result for plastic to fuel"/>
          <p:cNvPicPr>
            <a:picLocks noChangeAspect="1" noChangeArrowheads="1"/>
          </p:cNvPicPr>
          <p:nvPr/>
        </p:nvPicPr>
        <p:blipFill>
          <a:blip r:embed="rId5" cstate="print"/>
          <a:srcRect l="14016"/>
          <a:stretch>
            <a:fillRect/>
          </a:stretch>
        </p:blipFill>
        <p:spPr bwMode="auto">
          <a:xfrm>
            <a:off x="7131946" y="5619473"/>
            <a:ext cx="1402454" cy="1009927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778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900" dirty="0" smtClean="0"/>
              <a:t>   </a:t>
            </a:r>
            <a:br>
              <a:rPr lang="en-US" altLang="en-US" sz="4900" dirty="0" smtClean="0"/>
            </a:br>
            <a:r>
              <a:rPr lang="en-US" altLang="en-US" sz="4900" dirty="0" smtClean="0"/>
              <a:t> </a:t>
            </a:r>
            <a:r>
              <a:rPr lang="en-US" altLang="en-US" sz="4900" b="1" dirty="0" smtClean="0"/>
              <a:t>TYPICAL INPUT OUTPUT RATIO</a:t>
            </a:r>
            <a:r>
              <a:rPr lang="en-US" altLang="en-US" sz="3600" b="1" dirty="0" smtClean="0"/>
              <a:t/>
            </a:r>
            <a:br>
              <a:rPr lang="en-US" altLang="en-US" sz="3600" b="1" dirty="0" smtClean="0"/>
            </a:b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447800"/>
            <a:ext cx="838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Times New Roman" pitchFamily="18" charset="0"/>
                <a:hlinkClick r:id="rId6" action="ppaction://hlinkfile"/>
              </a:rPr>
              <a:t>The machine converts waste plastic into fuel and cleaned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Times New Roman" pitchFamily="18" charset="0"/>
                <a:hlinkClick r:id="rId6" action="ppaction://hlinkfile"/>
              </a:rPr>
              <a:t>    synthetic gas. </a:t>
            </a:r>
            <a:endParaRPr lang="en-US" sz="24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The exact recovery ratio and characteristics of the fuel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varies depending on the types of plastic received.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Each ton of plastics produces approximately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600 to 650 liters of fuel – Around 20% fuel used in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process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20 to 25% synthetic gas – used in the process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5 to 10% moisture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5 to 10% Residual char – can be used as road filler with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bitumen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onserve-energy-future.com/wp-content/uploads/2017/01/pollution-plastic-icebe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750" t="37480" r="32031" b="837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</p:spPr>
      </p:pic>
      <p:sp>
        <p:nvSpPr>
          <p:cNvPr id="14338" name="AutoShape 2" descr="Image result for swachh bhara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2000"/>
                    </a14:imgEffect>
                    <a14:imgEffect>
                      <a14:colorTemperature colorTemp="7875"/>
                    </a14:imgEffect>
                    <a14:imgEffect>
                      <a14:saturation sat="165000"/>
                    </a14:imgEffect>
                    <a14:imgEffect>
                      <a14:brightnessContrast bright="-31000" contrast="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5800" y="5943600"/>
            <a:ext cx="79090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18000"/>
              </a:schemeClr>
            </a:glow>
            <a:outerShdw blurRad="50800" sx="3000" sy="3000" algn="ctr" rotWithShape="0">
              <a:srgbClr val="000000"/>
            </a:outerShdw>
            <a:softEdge rad="0"/>
          </a:effectLst>
        </p:spPr>
      </p:pic>
      <p:sp>
        <p:nvSpPr>
          <p:cNvPr id="11" name="Rectangle 10"/>
          <p:cNvSpPr/>
          <p:nvPr/>
        </p:nvSpPr>
        <p:spPr>
          <a:xfrm>
            <a:off x="2895600" y="6243935"/>
            <a:ext cx="3084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9900"/>
                </a:solidFill>
                <a:latin typeface="Lucida Calligraphy" pitchFamily="66" charset="0"/>
              </a:rPr>
              <a:t>For Green Future</a:t>
            </a:r>
            <a:endParaRPr lang="en-US" altLang="en-US" sz="2400" b="1" dirty="0">
              <a:solidFill>
                <a:srgbClr val="009900"/>
              </a:solidFill>
              <a:latin typeface="Lucida Calligraphy" pitchFamily="66" charset="0"/>
            </a:endParaRPr>
          </a:p>
        </p:txBody>
      </p:sp>
      <p:pic>
        <p:nvPicPr>
          <p:cNvPr id="12" name="Picture 4" descr="Image result for plastic to fuel"/>
          <p:cNvPicPr>
            <a:picLocks noChangeAspect="1" noChangeArrowheads="1"/>
          </p:cNvPicPr>
          <p:nvPr/>
        </p:nvPicPr>
        <p:blipFill>
          <a:blip r:embed="rId5" cstate="print"/>
          <a:srcRect l="14016"/>
          <a:stretch>
            <a:fillRect/>
          </a:stretch>
        </p:blipFill>
        <p:spPr bwMode="auto">
          <a:xfrm>
            <a:off x="7131946" y="5791200"/>
            <a:ext cx="1163982" cy="838200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668319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b="1" dirty="0" smtClean="0"/>
              <a:t> RUDRA- USE OF FUEL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2428860" y="1828800"/>
            <a:ext cx="1000132" cy="44175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292080" y="1484784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8" descr="C:\Users\user\Desktop\download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7802" y="1282030"/>
            <a:ext cx="2125998" cy="12325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Down Arrow 12"/>
          <p:cNvSpPr/>
          <p:nvPr/>
        </p:nvSpPr>
        <p:spPr>
          <a:xfrm>
            <a:off x="4143372" y="3214686"/>
            <a:ext cx="484632" cy="83553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9" descr="C:\Users\user\Desktop\images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648200"/>
            <a:ext cx="1717623" cy="1143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ight Arrow 14"/>
          <p:cNvSpPr/>
          <p:nvPr/>
        </p:nvSpPr>
        <p:spPr>
          <a:xfrm flipH="1">
            <a:off x="2549181" y="3140968"/>
            <a:ext cx="1000132" cy="484632"/>
          </a:xfrm>
          <a:prstGeom prst="rightArrow">
            <a:avLst/>
          </a:prstGeom>
          <a:solidFill>
            <a:srgbClr val="92D050"/>
          </a:solidFill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5423621" y="3132469"/>
            <a:ext cx="978408" cy="484632"/>
          </a:xfrm>
          <a:prstGeom prst="rightArrow">
            <a:avLst/>
          </a:prstGeom>
          <a:solidFill>
            <a:srgbClr val="92D050"/>
          </a:solidFill>
          <a:scene3d>
            <a:camera prst="orthographicFront">
              <a:rot lat="0" lon="0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1" descr="C:\Users\user\Desktop\download (8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140968"/>
            <a:ext cx="2190746" cy="165735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C:\Users\user\AppData\Local\Microsoft\Windows\Temporary Internet Files\Content.Word\IMG_4519 (1)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269332"/>
            <a:ext cx="1421765" cy="17786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5867400" y="5257800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Generator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781800" y="2667000"/>
            <a:ext cx="1604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Agricultural Pumps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0" y="5181600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Boilers</a:t>
            </a:r>
            <a:endParaRPr lang="en-US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08" r="4982"/>
          <a:stretch/>
        </p:blipFill>
        <p:spPr>
          <a:xfrm rot="5400000">
            <a:off x="447909" y="1533291"/>
            <a:ext cx="1752600" cy="12768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7162800" y="4953000"/>
            <a:ext cx="782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Furnace</a:t>
            </a:r>
            <a:endParaRPr lang="en-US" sz="12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/>
                    </a14:imgEffect>
                    <a14:imgEffect>
                      <a14:sharpenSoften amount="28000"/>
                    </a14:imgEffect>
                    <a14:imgEffect>
                      <a14:brightnessContrast bright="2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392" y="4414058"/>
            <a:ext cx="2133608" cy="1450853"/>
          </a:xfrm>
          <a:prstGeom prst="round2DiagRect">
            <a:avLst>
              <a:gd name="adj1" fmla="val 16667"/>
              <a:gd name="adj2" fmla="val 0"/>
            </a:avLst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Right Arrow 24"/>
          <p:cNvSpPr/>
          <p:nvPr/>
        </p:nvSpPr>
        <p:spPr>
          <a:xfrm flipH="1">
            <a:off x="2473650" y="4221089"/>
            <a:ext cx="1287932" cy="400786"/>
          </a:xfrm>
          <a:prstGeom prst="rightArrow">
            <a:avLst/>
          </a:prstGeom>
          <a:solidFill>
            <a:srgbClr val="92D050"/>
          </a:solidFill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  <a14:imgEffect>
                      <a14:brightnessContrast bright="5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858" y="3276600"/>
            <a:ext cx="1143000" cy="1143000"/>
          </a:xfrm>
          <a:prstGeom prst="round2DiagRect">
            <a:avLst>
              <a:gd name="adj1" fmla="val 16667"/>
              <a:gd name="adj2" fmla="val 0"/>
            </a:avLst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068245" y="3810000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Incinerator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057400" y="2514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    Cooking stove</a:t>
            </a:r>
            <a:endParaRPr lang="en-US" sz="1200" b="1" dirty="0"/>
          </a:p>
        </p:txBody>
      </p:sp>
    </p:spTree>
  </p:cSld>
  <p:clrMapOvr>
    <a:masterClrMapping/>
  </p:clrMapOvr>
  <p:transition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  <p:bldP spid="16" grpId="0" animBg="1"/>
      <p:bldP spid="19" grpId="0"/>
      <p:bldP spid="20" grpId="0"/>
      <p:bldP spid="21" grpId="0"/>
      <p:bldP spid="23" grpId="0"/>
      <p:bldP spid="25" grpId="0" animBg="1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onserve-energy-future.com/wp-content/uploads/2017/01/pollution-plastic-icebe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750" t="37480" r="32031" b="837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1524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ABOUT KESHAV SITA TRUST</a:t>
            </a:r>
            <a:endParaRPr lang="en-US" sz="4400" b="1" dirty="0"/>
          </a:p>
        </p:txBody>
      </p:sp>
      <p:sp>
        <p:nvSpPr>
          <p:cNvPr id="14338" name="AutoShape 2" descr="Image result for swachh bhara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4" descr="Image result for plastic to fuel"/>
          <p:cNvPicPr>
            <a:picLocks noChangeAspect="1" noChangeArrowheads="1"/>
          </p:cNvPicPr>
          <p:nvPr/>
        </p:nvPicPr>
        <p:blipFill>
          <a:blip r:embed="rId3" cstate="print"/>
          <a:srcRect l="14016"/>
          <a:stretch>
            <a:fillRect/>
          </a:stretch>
        </p:blipFill>
        <p:spPr bwMode="auto">
          <a:xfrm>
            <a:off x="6324600" y="5619473"/>
            <a:ext cx="1402454" cy="100992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657600" y="5943600"/>
            <a:ext cx="2601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9900"/>
                </a:solidFill>
                <a:latin typeface="Lucida Calligraphy" pitchFamily="66" charset="0"/>
              </a:rPr>
              <a:t>For Green Future</a:t>
            </a:r>
            <a:endParaRPr lang="en-US" altLang="en-US" sz="2000" b="1" dirty="0">
              <a:solidFill>
                <a:srgbClr val="009900"/>
              </a:solidFill>
              <a:latin typeface="Lucida Calligraphy" pitchFamily="66" charset="0"/>
            </a:endParaRPr>
          </a:p>
        </p:txBody>
      </p:sp>
      <p:pic>
        <p:nvPicPr>
          <p:cNvPr id="10" name="Picture 7" descr="C:\Users\user\Desktop\Rudra New\Keshav-Sit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16000"/>
                    </a14:imgEffect>
                    <a14:imgEffect>
                      <a14:brightnessContrast bright="-26000" contrast="5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400" y="5710237"/>
            <a:ext cx="31432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lasticpollutionsolution-transparentbg-cropped-800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1443037"/>
            <a:ext cx="7543800" cy="3971925"/>
          </a:xfrm>
          <a:prstGeom prst="rect">
            <a:avLst/>
          </a:prstGeom>
        </p:spPr>
      </p:pic>
    </p:spTree>
  </p:cSld>
  <p:clrMapOvr>
    <a:masterClrMapping/>
  </p:clrMapOvr>
  <p:transition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onserve-energy-future.com/wp-content/uploads/2017/01/pollution-plastic-icebe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750" t="37480" r="32031" b="837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1524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ABOUT KESHAV SITA TRUST</a:t>
            </a:r>
            <a:endParaRPr lang="en-US" sz="4400" b="1" dirty="0"/>
          </a:p>
        </p:txBody>
      </p:sp>
      <p:sp>
        <p:nvSpPr>
          <p:cNvPr id="14338" name="AutoShape 2" descr="Image result for swachh bhara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b="1" dirty="0" smtClean="0"/>
              <a:t>Creates awareness of waste plastic &amp; segregation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at source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/>
              <a:t> </a:t>
            </a:r>
            <a:r>
              <a:rPr lang="en-US" sz="2800" b="1" dirty="0" smtClean="0"/>
              <a:t>Collects waste plastic from more than 15000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households in and around Pune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/>
              <a:t> </a:t>
            </a:r>
            <a:r>
              <a:rPr lang="en-US" sz="2800" b="1" dirty="0" smtClean="0"/>
              <a:t>Other Collection areas include Thane, Dombavali,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Baramati, Bhimashankar  and  nearby forts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Till date have collected more than 275 MT of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waste  plastic that is Saving of 16.50 lakh KG of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   emission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Image result for plastic to fuel"/>
          <p:cNvPicPr>
            <a:picLocks noChangeAspect="1" noChangeArrowheads="1"/>
          </p:cNvPicPr>
          <p:nvPr/>
        </p:nvPicPr>
        <p:blipFill>
          <a:blip r:embed="rId3" cstate="print"/>
          <a:srcRect l="14016"/>
          <a:stretch>
            <a:fillRect/>
          </a:stretch>
        </p:blipFill>
        <p:spPr bwMode="auto">
          <a:xfrm>
            <a:off x="6324600" y="5619473"/>
            <a:ext cx="1402454" cy="100992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657600" y="5943600"/>
            <a:ext cx="2601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9900"/>
                </a:solidFill>
                <a:latin typeface="Lucida Calligraphy" pitchFamily="66" charset="0"/>
              </a:rPr>
              <a:t>For Green Future</a:t>
            </a:r>
            <a:endParaRPr lang="en-US" altLang="en-US" sz="2000" b="1" dirty="0">
              <a:solidFill>
                <a:srgbClr val="009900"/>
              </a:solidFill>
              <a:latin typeface="Lucida Calligraphy" pitchFamily="66" charset="0"/>
            </a:endParaRPr>
          </a:p>
        </p:txBody>
      </p:sp>
      <p:pic>
        <p:nvPicPr>
          <p:cNvPr id="10" name="Picture 7" descr="C:\Users\user\Desktop\Rudra New\Keshav-Sit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16000"/>
                    </a14:imgEffect>
                    <a14:imgEffect>
                      <a14:brightnessContrast bright="-26000" contrast="5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400" y="5710237"/>
            <a:ext cx="31432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0" y="4496479"/>
            <a:ext cx="990600" cy="9861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onserve-energy-future.com/wp-content/uploads/2017/01/pollution-plastic-icebe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750" t="37480" r="32031" b="837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</p:spPr>
      </p:pic>
      <p:sp>
        <p:nvSpPr>
          <p:cNvPr id="14338" name="AutoShape 2" descr="Image result for swachh bhara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2000"/>
                    </a14:imgEffect>
                    <a14:imgEffect>
                      <a14:colorTemperature colorTemp="7875"/>
                    </a14:imgEffect>
                    <a14:imgEffect>
                      <a14:saturation sat="165000"/>
                    </a14:imgEffect>
                    <a14:imgEffect>
                      <a14:brightnessContrast bright="-31000" contrast="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9600" y="5791200"/>
            <a:ext cx="783500" cy="83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18000"/>
              </a:schemeClr>
            </a:glow>
            <a:outerShdw blurRad="50800" sx="3000" sy="3000" algn="ctr" rotWithShape="0">
              <a:srgbClr val="000000"/>
            </a:outerShdw>
            <a:softEdge rad="0"/>
          </a:effectLst>
        </p:spPr>
      </p:pic>
      <p:sp>
        <p:nvSpPr>
          <p:cNvPr id="11" name="Rectangle 10"/>
          <p:cNvSpPr/>
          <p:nvPr/>
        </p:nvSpPr>
        <p:spPr>
          <a:xfrm>
            <a:off x="3124200" y="5943600"/>
            <a:ext cx="3084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9900"/>
                </a:solidFill>
                <a:latin typeface="Lucida Calligraphy" pitchFamily="66" charset="0"/>
              </a:rPr>
              <a:t>For Green Future</a:t>
            </a:r>
            <a:endParaRPr lang="en-US" altLang="en-US" sz="2400" b="1" dirty="0">
              <a:solidFill>
                <a:srgbClr val="009900"/>
              </a:solidFill>
              <a:latin typeface="Lucida Calligraphy" pitchFamily="66" charset="0"/>
            </a:endParaRPr>
          </a:p>
        </p:txBody>
      </p:sp>
      <p:pic>
        <p:nvPicPr>
          <p:cNvPr id="12" name="Picture 4" descr="Image result for plastic to fuel"/>
          <p:cNvPicPr>
            <a:picLocks noChangeAspect="1" noChangeArrowheads="1"/>
          </p:cNvPicPr>
          <p:nvPr/>
        </p:nvPicPr>
        <p:blipFill>
          <a:blip r:embed="rId5" cstate="print"/>
          <a:srcRect l="14016"/>
          <a:stretch>
            <a:fillRect/>
          </a:stretch>
        </p:blipFill>
        <p:spPr bwMode="auto">
          <a:xfrm>
            <a:off x="7131946" y="5619473"/>
            <a:ext cx="1402454" cy="1009927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4259017579"/>
              </p:ext>
            </p:extLst>
          </p:nvPr>
        </p:nvGraphicFramePr>
        <p:xfrm>
          <a:off x="228600" y="1295400"/>
          <a:ext cx="4190999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  </a:t>
            </a:r>
            <a:r>
              <a:rPr lang="en-GB" altLang="en-US" sz="3600" b="1" dirty="0" smtClean="0"/>
              <a:t>ADVANTAGES OF SEGREGATION</a:t>
            </a:r>
            <a:endParaRPr lang="en-US" alt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962400"/>
            <a:ext cx="281940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For effective waste management make             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R ( Recovery) </a:t>
            </a:r>
          </a:p>
          <a:p>
            <a:r>
              <a:rPr lang="en-US" sz="2400" b="1" dirty="0" smtClean="0"/>
              <a:t>part of  your life </a:t>
            </a:r>
            <a:endParaRPr lang="en-US" sz="2400" b="1" dirty="0"/>
          </a:p>
        </p:txBody>
      </p:sp>
      <p:pic>
        <p:nvPicPr>
          <p:cNvPr id="13" name="Picture 12" descr="imagesRUNZGJI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8200" y="1600200"/>
            <a:ext cx="2865549" cy="1143000"/>
          </a:xfrm>
          <a:prstGeom prst="rect">
            <a:avLst/>
          </a:prstGeom>
        </p:spPr>
      </p:pic>
      <p:pic>
        <p:nvPicPr>
          <p:cNvPr id="14" name="Picture 13" descr="Latest Result Rudra Fue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96200" y="3124200"/>
            <a:ext cx="1166336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untitl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72400" y="1600200"/>
            <a:ext cx="914400" cy="9184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01000" y="16764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R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6200" y="2362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Recover</a:t>
            </a:r>
            <a:endParaRPr lang="en-US" sz="24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2590800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Keshav Sita Trust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609600" y="3200400"/>
            <a:ext cx="100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 Landfill </a:t>
            </a:r>
            <a:endParaRPr lang="en-US" sz="1400" b="1" dirty="0"/>
          </a:p>
        </p:txBody>
      </p:sp>
    </p:spTree>
  </p:cSld>
  <p:clrMapOvr>
    <a:masterClrMapping/>
  </p:clrMapOvr>
  <p:transition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  <p:bldP spid="16" grpId="0"/>
      <p:bldP spid="17" grpId="0"/>
      <p:bldP spid="18" grpId="0"/>
      <p:bldP spid="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onserve-energy-future.com/wp-content/uploads/2017/01/pollution-plastic-iceber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8750" t="37480" r="32031" b="837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</p:spPr>
      </p:pic>
      <p:sp>
        <p:nvSpPr>
          <p:cNvPr id="14338" name="AutoShape 2" descr="Image result for swachh bhara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32000"/>
                    </a14:imgEffect>
                    <a14:imgEffect>
                      <a14:colorTemperature colorTemp="7875"/>
                    </a14:imgEffect>
                    <a14:imgEffect>
                      <a14:saturation sat="165000"/>
                    </a14:imgEffect>
                    <a14:imgEffect>
                      <a14:brightnessContrast bright="-31000" contrast="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927300" cy="98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18000"/>
              </a:schemeClr>
            </a:glow>
            <a:outerShdw blurRad="50800" sx="3000" sy="3000" algn="ctr" rotWithShape="0">
              <a:srgbClr val="000000"/>
            </a:outerShdw>
            <a:softEdge rad="0"/>
          </a:effectLst>
        </p:spPr>
      </p:pic>
      <p:sp>
        <p:nvSpPr>
          <p:cNvPr id="11" name="Rectangle 10"/>
          <p:cNvSpPr/>
          <p:nvPr/>
        </p:nvSpPr>
        <p:spPr>
          <a:xfrm>
            <a:off x="3124200" y="5943600"/>
            <a:ext cx="3084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9900"/>
                </a:solidFill>
                <a:latin typeface="Lucida Calligraphy" pitchFamily="66" charset="0"/>
              </a:rPr>
              <a:t>For Green Future</a:t>
            </a:r>
            <a:endParaRPr lang="en-US" altLang="en-US" sz="2400" b="1" dirty="0">
              <a:solidFill>
                <a:srgbClr val="009900"/>
              </a:solidFill>
              <a:latin typeface="Lucida Calligraphy" pitchFamily="66" charset="0"/>
            </a:endParaRPr>
          </a:p>
        </p:txBody>
      </p:sp>
      <p:pic>
        <p:nvPicPr>
          <p:cNvPr id="12" name="Picture 4" descr="Image result for plastic to fuel"/>
          <p:cNvPicPr>
            <a:picLocks noChangeAspect="1" noChangeArrowheads="1"/>
          </p:cNvPicPr>
          <p:nvPr/>
        </p:nvPicPr>
        <p:blipFill>
          <a:blip r:embed="rId6" cstate="print"/>
          <a:srcRect l="14016"/>
          <a:stretch>
            <a:fillRect/>
          </a:stretch>
        </p:blipFill>
        <p:spPr bwMode="auto">
          <a:xfrm>
            <a:off x="7131946" y="5619473"/>
            <a:ext cx="1402454" cy="1009927"/>
          </a:xfrm>
          <a:prstGeom prst="rect">
            <a:avLst/>
          </a:prstGeom>
          <a:noFill/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8600" y="188913"/>
            <a:ext cx="8396288" cy="668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COLLECTION PROCESS- KESHAV SITA TRUST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 descr="C:\Users\user\Desktop\downloa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663420" cy="112494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Down Arrow 14"/>
          <p:cNvSpPr/>
          <p:nvPr/>
        </p:nvSpPr>
        <p:spPr>
          <a:xfrm>
            <a:off x="3071802" y="2819400"/>
            <a:ext cx="357198" cy="6858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5041392" y="4572000"/>
            <a:ext cx="978408" cy="41320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95600"/>
            <a:ext cx="2077616" cy="2605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2" descr="C:\Users\user\Desktop\Rudra New\Plastic Collection Photo\Viman Nagar\Plastic collectio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9032" y="3657600"/>
            <a:ext cx="2911568" cy="2184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52400" y="22098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Household waste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61921" y="3886200"/>
            <a:ext cx="1390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Waste picked by Keshav Sita Trust</a:t>
            </a:r>
            <a:endParaRPr lang="en-US" b="1" dirty="0"/>
          </a:p>
        </p:txBody>
      </p:sp>
    </p:spTree>
  </p:cSld>
  <p:clrMapOvr>
    <a:masterClrMapping/>
  </p:clrMapOvr>
  <p:transition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build="p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onserve-energy-future.com/wp-content/uploads/2017/01/pollution-plastic-icebe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750" t="37480" r="32031" b="837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14338" name="AutoShape 2" descr="Image result for swachh bhara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2000"/>
                    </a14:imgEffect>
                    <a14:imgEffect>
                      <a14:colorTemperature colorTemp="7875"/>
                    </a14:imgEffect>
                    <a14:imgEffect>
                      <a14:saturation sat="165000"/>
                    </a14:imgEffect>
                    <a14:imgEffect>
                      <a14:brightnessContrast bright="-31000" contrast="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001000" y="1981200"/>
            <a:ext cx="927300" cy="98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18000"/>
              </a:schemeClr>
            </a:glow>
            <a:outerShdw blurRad="50800" sx="3000" sy="3000" algn="ctr" rotWithShape="0">
              <a:srgbClr val="000000"/>
            </a:outerShdw>
            <a:softEdge rad="0"/>
          </a:effectLst>
        </p:spPr>
      </p:pic>
      <p:sp>
        <p:nvSpPr>
          <p:cNvPr id="11" name="Rectangle 10"/>
          <p:cNvSpPr/>
          <p:nvPr/>
        </p:nvSpPr>
        <p:spPr>
          <a:xfrm>
            <a:off x="3124200" y="6172200"/>
            <a:ext cx="3084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9900"/>
                </a:solidFill>
                <a:latin typeface="Lucida Calligraphy" pitchFamily="66" charset="0"/>
              </a:rPr>
              <a:t>For Green Future</a:t>
            </a:r>
            <a:endParaRPr lang="en-US" altLang="en-US" sz="2400" b="1" dirty="0">
              <a:solidFill>
                <a:srgbClr val="009900"/>
              </a:solidFill>
              <a:latin typeface="Lucida Calligraphy" pitchFamily="66" charset="0"/>
            </a:endParaRPr>
          </a:p>
        </p:txBody>
      </p:sp>
      <p:pic>
        <p:nvPicPr>
          <p:cNvPr id="12" name="Picture 4" descr="Image result for plastic to fuel"/>
          <p:cNvPicPr>
            <a:picLocks noChangeAspect="1" noChangeArrowheads="1"/>
          </p:cNvPicPr>
          <p:nvPr/>
        </p:nvPicPr>
        <p:blipFill>
          <a:blip r:embed="rId5" cstate="print"/>
          <a:srcRect l="14016"/>
          <a:stretch>
            <a:fillRect/>
          </a:stretch>
        </p:blipFill>
        <p:spPr bwMode="auto">
          <a:xfrm>
            <a:off x="7741546" y="5638800"/>
            <a:ext cx="1402454" cy="1009927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PLASTIC AWARENESS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200" y="3861048"/>
            <a:ext cx="3312720" cy="214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1742" y="3861048"/>
            <a:ext cx="3134968" cy="2129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389640"/>
            <a:ext cx="3312368" cy="21489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1411066"/>
            <a:ext cx="3143272" cy="2071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1115616" y="5467444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Use of Waste Plastic in 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Roads at PMC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onserve-energy-future.com/wp-content/uploads/2017/01/pollution-plastic-icebe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750" t="37480" r="32031" b="837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1524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ABOUT RUDRA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 Company Established in 2009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 An ISO Certified Company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 Converts waste plastic to Fuel through TCD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process which was developed in-house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 We Manufacture TCD Plants to ensure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highest quality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 Make In India Technology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 Financially Viable plants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/>
              <a:t> </a:t>
            </a:r>
            <a:r>
              <a:rPr lang="en-US" sz="2800" b="1" dirty="0" smtClean="0"/>
              <a:t>Helping Swacch Bharat Mission </a:t>
            </a:r>
          </a:p>
        </p:txBody>
      </p:sp>
      <p:sp>
        <p:nvSpPr>
          <p:cNvPr id="14338" name="AutoShape 2" descr="Image result for swachh bhara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2000"/>
                    </a14:imgEffect>
                    <a14:imgEffect>
                      <a14:colorTemperature colorTemp="7875"/>
                    </a14:imgEffect>
                    <a14:imgEffect>
                      <a14:saturation sat="165000"/>
                    </a14:imgEffect>
                    <a14:imgEffect>
                      <a14:brightnessContrast bright="-31000" contrast="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4400" y="5334000"/>
            <a:ext cx="1143000" cy="121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18000"/>
              </a:schemeClr>
            </a:glow>
            <a:outerShdw blurRad="50800" sx="3000" sy="3000" algn="ctr" rotWithShape="0">
              <a:srgbClr val="000000"/>
            </a:outerShdw>
            <a:softEdge rad="0"/>
          </a:effectLst>
        </p:spPr>
      </p:pic>
      <p:pic>
        <p:nvPicPr>
          <p:cNvPr id="7" name="Picture 6" descr="make in India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505200"/>
            <a:ext cx="2133600" cy="1066800"/>
          </a:xfrm>
          <a:prstGeom prst="rect">
            <a:avLst/>
          </a:prstGeom>
        </p:spPr>
      </p:pic>
      <p:pic>
        <p:nvPicPr>
          <p:cNvPr id="10" name="Picture 9" descr="swacch bhara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66114" y="4419600"/>
            <a:ext cx="2449286" cy="952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95600" y="5943600"/>
            <a:ext cx="2601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9900"/>
                </a:solidFill>
                <a:latin typeface="Lucida Calligraphy" pitchFamily="66" charset="0"/>
              </a:rPr>
              <a:t>For Green Future</a:t>
            </a:r>
            <a:endParaRPr lang="en-US" altLang="en-US" sz="2000" b="1" dirty="0">
              <a:solidFill>
                <a:srgbClr val="009900"/>
              </a:solidFill>
              <a:latin typeface="Lucida Calligraphy" pitchFamily="66" charset="0"/>
            </a:endParaRPr>
          </a:p>
        </p:txBody>
      </p:sp>
      <p:pic>
        <p:nvPicPr>
          <p:cNvPr id="12" name="Picture 4" descr="Image result for plastic to fuel"/>
          <p:cNvPicPr>
            <a:picLocks noChangeAspect="1" noChangeArrowheads="1"/>
          </p:cNvPicPr>
          <p:nvPr/>
        </p:nvPicPr>
        <p:blipFill>
          <a:blip r:embed="rId7" cstate="print"/>
          <a:srcRect l="14016"/>
          <a:stretch>
            <a:fillRect/>
          </a:stretch>
        </p:blipFill>
        <p:spPr bwMode="auto">
          <a:xfrm>
            <a:off x="5486400" y="5619473"/>
            <a:ext cx="1402454" cy="1009927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onserve-energy-future.com/wp-content/uploads/2017/01/pollution-plastic-icebe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750" t="37480" r="32031" b="837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</p:spPr>
      </p:pic>
      <p:sp>
        <p:nvSpPr>
          <p:cNvPr id="14338" name="AutoShape 2" descr="Image result for swachh bhara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2000"/>
                    </a14:imgEffect>
                    <a14:imgEffect>
                      <a14:colorTemperature colorTemp="7875"/>
                    </a14:imgEffect>
                    <a14:imgEffect>
                      <a14:saturation sat="165000"/>
                    </a14:imgEffect>
                    <a14:imgEffect>
                      <a14:brightnessContrast bright="-31000" contrast="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927300" cy="98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18000"/>
              </a:schemeClr>
            </a:glow>
            <a:outerShdw blurRad="50800" sx="3000" sy="3000" algn="ctr" rotWithShape="0">
              <a:srgbClr val="000000"/>
            </a:outerShdw>
            <a:softEdge rad="0"/>
          </a:effectLst>
        </p:spPr>
      </p:pic>
      <p:sp>
        <p:nvSpPr>
          <p:cNvPr id="11" name="Rectangle 10"/>
          <p:cNvSpPr/>
          <p:nvPr/>
        </p:nvSpPr>
        <p:spPr>
          <a:xfrm>
            <a:off x="3124200" y="5943600"/>
            <a:ext cx="3084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9900"/>
                </a:solidFill>
                <a:latin typeface="Lucida Calligraphy" pitchFamily="66" charset="0"/>
              </a:rPr>
              <a:t>For Green Future</a:t>
            </a:r>
            <a:endParaRPr lang="en-US" altLang="en-US" sz="2400" b="1" dirty="0">
              <a:solidFill>
                <a:srgbClr val="009900"/>
              </a:solidFill>
              <a:latin typeface="Lucida Calligraphy" pitchFamily="66" charset="0"/>
            </a:endParaRPr>
          </a:p>
        </p:txBody>
      </p:sp>
      <p:pic>
        <p:nvPicPr>
          <p:cNvPr id="12" name="Picture 4" descr="Image result for plastic to fuel"/>
          <p:cNvPicPr>
            <a:picLocks noChangeAspect="1" noChangeArrowheads="1"/>
          </p:cNvPicPr>
          <p:nvPr/>
        </p:nvPicPr>
        <p:blipFill>
          <a:blip r:embed="rId5" cstate="print"/>
          <a:srcRect l="14016"/>
          <a:stretch>
            <a:fillRect/>
          </a:stretch>
        </p:blipFill>
        <p:spPr bwMode="auto">
          <a:xfrm>
            <a:off x="7131946" y="5619473"/>
            <a:ext cx="1402454" cy="1009927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5486400" cy="9810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PLASTIC COLLECTION</a:t>
            </a:r>
          </a:p>
        </p:txBody>
      </p:sp>
      <p:pic>
        <p:nvPicPr>
          <p:cNvPr id="8" name="Picture 7" descr="DSC03908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3000" y="1371600"/>
            <a:ext cx="2579688" cy="19351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628" y="3690345"/>
            <a:ext cx="2742573" cy="18500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10" descr="C:\Users\user\Desktop\Rudra New\Plastic Collection Photo\Viman Nagar\Vimannagar July 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3657600"/>
            <a:ext cx="2600344" cy="19678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1357298"/>
            <a:ext cx="2714644" cy="21077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onserve-energy-future.com/wp-content/uploads/2017/01/pollution-plastic-icebe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750" t="37480" r="32031" b="837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</p:spPr>
      </p:pic>
      <p:sp>
        <p:nvSpPr>
          <p:cNvPr id="14338" name="AutoShape 2" descr="Image result for swachh bhara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2000"/>
                    </a14:imgEffect>
                    <a14:imgEffect>
                      <a14:colorTemperature colorTemp="7875"/>
                    </a14:imgEffect>
                    <a14:imgEffect>
                      <a14:saturation sat="165000"/>
                    </a14:imgEffect>
                    <a14:imgEffect>
                      <a14:brightnessContrast bright="-31000" contrast="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927300" cy="98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18000"/>
              </a:schemeClr>
            </a:glow>
            <a:outerShdw blurRad="50800" sx="3000" sy="3000" algn="ctr" rotWithShape="0">
              <a:srgbClr val="000000"/>
            </a:outerShdw>
            <a:softEdge rad="0"/>
          </a:effectLst>
        </p:spPr>
      </p:pic>
      <p:sp>
        <p:nvSpPr>
          <p:cNvPr id="11" name="Rectangle 10"/>
          <p:cNvSpPr/>
          <p:nvPr/>
        </p:nvSpPr>
        <p:spPr>
          <a:xfrm>
            <a:off x="3124200" y="5943600"/>
            <a:ext cx="3084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9900"/>
                </a:solidFill>
                <a:latin typeface="Lucida Calligraphy" pitchFamily="66" charset="0"/>
              </a:rPr>
              <a:t>For Green Future</a:t>
            </a:r>
            <a:endParaRPr lang="en-US" altLang="en-US" sz="2400" b="1" dirty="0">
              <a:solidFill>
                <a:srgbClr val="009900"/>
              </a:solidFill>
              <a:latin typeface="Lucida Calligraphy" pitchFamily="66" charset="0"/>
            </a:endParaRPr>
          </a:p>
        </p:txBody>
      </p:sp>
      <p:pic>
        <p:nvPicPr>
          <p:cNvPr id="12" name="Picture 4" descr="Image result for plastic to fuel"/>
          <p:cNvPicPr>
            <a:picLocks noChangeAspect="1" noChangeArrowheads="1"/>
          </p:cNvPicPr>
          <p:nvPr/>
        </p:nvPicPr>
        <p:blipFill>
          <a:blip r:embed="rId5" cstate="print"/>
          <a:srcRect l="14016"/>
          <a:stretch>
            <a:fillRect/>
          </a:stretch>
        </p:blipFill>
        <p:spPr bwMode="auto">
          <a:xfrm>
            <a:off x="7131946" y="5619473"/>
            <a:ext cx="1402454" cy="1009927"/>
          </a:xfrm>
          <a:prstGeom prst="rect">
            <a:avLst/>
          </a:prstGeom>
          <a:noFill/>
        </p:spPr>
      </p:pic>
      <p:pic>
        <p:nvPicPr>
          <p:cNvPr id="7" name="Content Placeholder 4" descr="cert 1.jpg"/>
          <p:cNvPicPr>
            <a:picLocks noChangeAspect="1"/>
          </p:cNvPicPr>
          <p:nvPr/>
        </p:nvPicPr>
        <p:blipFill>
          <a:blip r:embed="rId6" cstate="print">
            <a:lum contrast="20000"/>
          </a:blip>
          <a:stretch>
            <a:fillRect/>
          </a:stretch>
        </p:blipFill>
        <p:spPr>
          <a:xfrm>
            <a:off x="304800" y="1447800"/>
            <a:ext cx="1828800" cy="266700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cert4.jpg"/>
          <p:cNvPicPr>
            <a:picLocks noChangeAspect="1"/>
          </p:cNvPicPr>
          <p:nvPr/>
        </p:nvPicPr>
        <p:blipFill>
          <a:blip r:embed="rId7" cstate="print">
            <a:lum contrast="10000"/>
          </a:blip>
          <a:stretch>
            <a:fillRect/>
          </a:stretch>
        </p:blipFill>
        <p:spPr>
          <a:xfrm>
            <a:off x="6553200" y="1371600"/>
            <a:ext cx="1905000" cy="27153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 descr="ecotimes award 1.jpg"/>
          <p:cNvPicPr>
            <a:picLocks noChangeAspect="1"/>
          </p:cNvPicPr>
          <p:nvPr/>
        </p:nvPicPr>
        <p:blipFill>
          <a:blip r:embed="rId8" cstate="print">
            <a:lum contrast="20000"/>
          </a:blip>
          <a:stretch>
            <a:fillRect/>
          </a:stretch>
        </p:blipFill>
        <p:spPr>
          <a:xfrm>
            <a:off x="2438400" y="3276600"/>
            <a:ext cx="3739882" cy="2489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ecotimes award.jpg"/>
          <p:cNvPicPr>
            <a:picLocks noChangeAspect="1"/>
          </p:cNvPicPr>
          <p:nvPr/>
        </p:nvPicPr>
        <p:blipFill>
          <a:blip r:embed="rId9" cstate="print">
            <a:lum bright="10000" contrast="20000"/>
          </a:blip>
          <a:srcRect l="11447" t="8557" r="14146" b="22067"/>
          <a:stretch>
            <a:fillRect/>
          </a:stretch>
        </p:blipFill>
        <p:spPr>
          <a:xfrm>
            <a:off x="2819400" y="1371600"/>
            <a:ext cx="2905760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b="1" dirty="0" smtClean="0"/>
              <a:t>AWARDS FOR RUDRA </a:t>
            </a:r>
            <a:endParaRPr lang="en-US" b="1" dirty="0"/>
          </a:p>
        </p:txBody>
      </p:sp>
    </p:spTree>
  </p:cSld>
  <p:clrMapOvr>
    <a:masterClrMapping/>
  </p:clrMapOvr>
  <p:transition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onserve-energy-future.com/wp-content/uploads/2017/01/pollution-plastic-icebe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750" t="37480" r="32031" b="837"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</p:spPr>
      </p:pic>
      <p:sp>
        <p:nvSpPr>
          <p:cNvPr id="14338" name="AutoShape 2" descr="Image result for swachh bhara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2000"/>
                    </a14:imgEffect>
                    <a14:imgEffect>
                      <a14:colorTemperature colorTemp="7875"/>
                    </a14:imgEffect>
                    <a14:imgEffect>
                      <a14:saturation sat="165000"/>
                    </a14:imgEffect>
                    <a14:imgEffect>
                      <a14:brightnessContrast bright="-31000" contrast="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927300" cy="98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18000"/>
              </a:schemeClr>
            </a:glow>
            <a:outerShdw blurRad="50800" sx="3000" sy="3000" algn="ctr" rotWithShape="0">
              <a:srgbClr val="000000"/>
            </a:outerShdw>
            <a:softEdge rad="0"/>
          </a:effectLst>
        </p:spPr>
      </p:pic>
      <p:sp>
        <p:nvSpPr>
          <p:cNvPr id="11" name="Rectangle 10"/>
          <p:cNvSpPr/>
          <p:nvPr/>
        </p:nvSpPr>
        <p:spPr>
          <a:xfrm>
            <a:off x="3124200" y="5943600"/>
            <a:ext cx="3084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9900"/>
                </a:solidFill>
                <a:latin typeface="Lucida Calligraphy" pitchFamily="66" charset="0"/>
              </a:rPr>
              <a:t>For Green Future</a:t>
            </a:r>
            <a:endParaRPr lang="en-US" altLang="en-US" sz="2400" b="1" dirty="0">
              <a:solidFill>
                <a:srgbClr val="009900"/>
              </a:solidFill>
              <a:latin typeface="Lucida Calligraphy" pitchFamily="66" charset="0"/>
            </a:endParaRPr>
          </a:p>
        </p:txBody>
      </p:sp>
      <p:pic>
        <p:nvPicPr>
          <p:cNvPr id="12" name="Picture 4" descr="Image result for plastic to fuel"/>
          <p:cNvPicPr>
            <a:picLocks noChangeAspect="1" noChangeArrowheads="1"/>
          </p:cNvPicPr>
          <p:nvPr/>
        </p:nvPicPr>
        <p:blipFill>
          <a:blip r:embed="rId5" cstate="print"/>
          <a:srcRect l="14016"/>
          <a:stretch>
            <a:fillRect/>
          </a:stretch>
        </p:blipFill>
        <p:spPr bwMode="auto">
          <a:xfrm>
            <a:off x="7131946" y="5619473"/>
            <a:ext cx="1402454" cy="1009927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858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AWARDS FOR KESHAV SITA MEMORIAL FOUNDATION TRUST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Content Placeholder 3" descr="cert2.jpg"/>
          <p:cNvPicPr>
            <a:picLocks noChangeAspect="1"/>
          </p:cNvPicPr>
          <p:nvPr/>
        </p:nvPicPr>
        <p:blipFill>
          <a:blip r:embed="rId6" cstate="print">
            <a:lum contrast="30000"/>
          </a:blip>
          <a:stretch>
            <a:fillRect/>
          </a:stretch>
        </p:blipFill>
        <p:spPr>
          <a:xfrm>
            <a:off x="5696843" y="1981200"/>
            <a:ext cx="2343149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cert3.jpg"/>
          <p:cNvPicPr>
            <a:picLocks noChangeAspect="1"/>
          </p:cNvPicPr>
          <p:nvPr/>
        </p:nvPicPr>
        <p:blipFill>
          <a:blip r:embed="rId7" cstate="print">
            <a:lum bright="-10000" contrast="20000"/>
          </a:blip>
          <a:stretch>
            <a:fillRect/>
          </a:stretch>
        </p:blipFill>
        <p:spPr>
          <a:xfrm>
            <a:off x="685800" y="2057400"/>
            <a:ext cx="3962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2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conserve-energy-future.com/wp-content/uploads/2017/01/pollution-plastic-iceb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3962400"/>
          </a:xfrm>
          <a:prstGeom prst="rect">
            <a:avLst/>
          </a:prstGeom>
          <a:noFill/>
        </p:spPr>
      </p:pic>
      <p:pic>
        <p:nvPicPr>
          <p:cNvPr id="5" name="Picture 7" descr="C:\Users\user\Desktop\Rudra New\Keshav-Si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16000"/>
                    </a14:imgEffect>
                    <a14:imgEffect>
                      <a14:brightnessContrast bright="-26000" contrast="5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400" y="5710237"/>
            <a:ext cx="31432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32000"/>
                    </a14:imgEffect>
                    <a14:imgEffect>
                      <a14:colorTemperature colorTemp="7875"/>
                    </a14:imgEffect>
                    <a14:imgEffect>
                      <a14:saturation sat="165000"/>
                    </a14:imgEffect>
                    <a14:imgEffect>
                      <a14:brightnessContrast bright="-31000" contrast="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62800" y="160244"/>
            <a:ext cx="1143000" cy="121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18000"/>
              </a:schemeClr>
            </a:glow>
            <a:outerShdw blurRad="50800" sx="3000" sy="3000" algn="ctr" rotWithShape="0">
              <a:srgbClr val="000000"/>
            </a:outerShdw>
            <a:softEdge rad="0"/>
          </a:effectLst>
        </p:spPr>
      </p:pic>
      <p:sp>
        <p:nvSpPr>
          <p:cNvPr id="7" name="Rectangle 6"/>
          <p:cNvSpPr/>
          <p:nvPr/>
        </p:nvSpPr>
        <p:spPr>
          <a:xfrm>
            <a:off x="228600" y="279737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Rudra</a:t>
            </a:r>
            <a:r>
              <a:rPr lang="en-US" altLang="en-US" sz="3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Environmental  Solution (India) ltd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2400" y="6019800"/>
            <a:ext cx="2601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9900"/>
                </a:solidFill>
                <a:latin typeface="Lucida Calligraphy" pitchFamily="66" charset="0"/>
              </a:rPr>
              <a:t>For Green Future</a:t>
            </a:r>
            <a:endParaRPr lang="en-US" altLang="en-US" sz="2000" b="1" dirty="0">
              <a:solidFill>
                <a:srgbClr val="009900"/>
              </a:solidFill>
              <a:latin typeface="Lucida Calligraphy" pitchFamily="66" charset="0"/>
            </a:endParaRPr>
          </a:p>
        </p:txBody>
      </p:sp>
      <p:pic>
        <p:nvPicPr>
          <p:cNvPr id="11268" name="Picture 4" descr="Image result for plastic to fuel"/>
          <p:cNvPicPr>
            <a:picLocks noChangeAspect="1" noChangeArrowheads="1"/>
          </p:cNvPicPr>
          <p:nvPr/>
        </p:nvPicPr>
        <p:blipFill>
          <a:blip r:embed="rId9" cstate="print"/>
          <a:srcRect l="14016"/>
          <a:stretch>
            <a:fillRect/>
          </a:stretch>
        </p:blipFill>
        <p:spPr bwMode="auto">
          <a:xfrm>
            <a:off x="7010400" y="5715000"/>
            <a:ext cx="1402454" cy="100992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114800" y="2971800"/>
            <a:ext cx="4953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smtClean="0">
                <a:latin typeface="Verdana" pitchFamily="34" charset="0"/>
              </a:rPr>
              <a:t>B-1 Minar Aprt,124/1 Erandwane, </a:t>
            </a:r>
          </a:p>
          <a:p>
            <a:pPr algn="ctr"/>
            <a:r>
              <a:rPr lang="en-US" altLang="en-US" b="1" dirty="0" smtClean="0">
                <a:latin typeface="Verdana" pitchFamily="34" charset="0"/>
              </a:rPr>
              <a:t>Law College Rd,  Pune- </a:t>
            </a:r>
            <a:r>
              <a:rPr lang="en-US" altLang="en-US" sz="2000" b="1" dirty="0" smtClean="0"/>
              <a:t>411004</a:t>
            </a:r>
            <a:r>
              <a:rPr lang="en-US" altLang="en-US" b="1" dirty="0" smtClean="0"/>
              <a:t>.</a:t>
            </a:r>
          </a:p>
          <a:p>
            <a:pPr algn="ctr"/>
            <a:r>
              <a:rPr lang="en-US" altLang="en-US" b="1" dirty="0" smtClean="0">
                <a:latin typeface="Verdana" pitchFamily="34" charset="0"/>
              </a:rPr>
              <a:t>Tel: </a:t>
            </a:r>
            <a:r>
              <a:rPr lang="en-US" altLang="en-US" dirty="0" smtClean="0">
                <a:latin typeface="Verdana" pitchFamily="34" charset="0"/>
              </a:rPr>
              <a:t>(</a:t>
            </a:r>
            <a:r>
              <a:rPr lang="en-US" altLang="en-US" sz="2000" dirty="0" smtClean="0"/>
              <a:t>020</a:t>
            </a:r>
            <a:r>
              <a:rPr lang="en-US" altLang="en-US" sz="2000" dirty="0" smtClean="0">
                <a:latin typeface="Verdana" pitchFamily="34" charset="0"/>
              </a:rPr>
              <a:t>) </a:t>
            </a:r>
            <a:r>
              <a:rPr lang="en-US" altLang="en-US" sz="2000" dirty="0" smtClean="0"/>
              <a:t>25448900</a:t>
            </a:r>
            <a:endParaRPr lang="en-US" alt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4267200" y="396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b="1" u="sng" dirty="0" smtClean="0">
                <a:latin typeface="Verdana" pitchFamily="34" charset="0"/>
              </a:rPr>
              <a:t>Visit us at : www.rudraenvsolution.com</a:t>
            </a:r>
            <a:endParaRPr lang="en-US" altLang="en-US" b="1" u="sng" dirty="0">
              <a:latin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1400" y="48006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 smtClean="0">
                <a:latin typeface="Verdana" pitchFamily="34" charset="0"/>
              </a:rPr>
              <a:t>E-mail : </a:t>
            </a:r>
            <a:r>
              <a:rPr lang="en-US" altLang="en-US" b="1" dirty="0" smtClean="0">
                <a:latin typeface="Verdana" pitchFamily="34" charset="0"/>
              </a:rPr>
              <a:t>rudraenvsolution@gmail.com</a:t>
            </a:r>
            <a:endParaRPr lang="en-US" altLang="en-US" b="1" dirty="0">
              <a:latin typeface="Verdana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114800" y="1676400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4800" b="1" dirty="0" smtClean="0"/>
              <a:t>THANK</a:t>
            </a:r>
            <a:r>
              <a:rPr lang="en-US" altLang="en-US" sz="4000" b="1" dirty="0" smtClean="0"/>
              <a:t> </a:t>
            </a:r>
            <a:r>
              <a:rPr lang="en-US" altLang="en-US" sz="4400" b="1" dirty="0"/>
              <a:t>YOU</a:t>
            </a:r>
            <a:r>
              <a:rPr lang="en-US" altLang="en-US" sz="4000" b="1" dirty="0"/>
              <a:t> </a:t>
            </a:r>
          </a:p>
        </p:txBody>
      </p:sp>
    </p:spTree>
  </p:cSld>
  <p:clrMapOvr>
    <a:masterClrMapping/>
  </p:clrMapOvr>
  <p:transition advTm="2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onserve-energy-future.com/wp-content/uploads/2017/01/pollution-plastic-icebe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750" t="37480" r="32031" b="837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14338" name="AutoShape 2" descr="Image result for swachh bhara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2000"/>
                    </a14:imgEffect>
                    <a14:imgEffect>
                      <a14:colorTemperature colorTemp="7875"/>
                    </a14:imgEffect>
                    <a14:imgEffect>
                      <a14:saturation sat="165000"/>
                    </a14:imgEffect>
                    <a14:imgEffect>
                      <a14:brightnessContrast bright="-31000" contrast="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927300" cy="98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18000"/>
              </a:schemeClr>
            </a:glow>
            <a:outerShdw blurRad="50800" sx="3000" sy="3000" algn="ctr" rotWithShape="0">
              <a:srgbClr val="000000"/>
            </a:outerShdw>
            <a:softEdge rad="0"/>
          </a:effectLst>
        </p:spPr>
      </p:pic>
      <p:sp>
        <p:nvSpPr>
          <p:cNvPr id="11" name="Rectangle 10"/>
          <p:cNvSpPr/>
          <p:nvPr/>
        </p:nvSpPr>
        <p:spPr>
          <a:xfrm>
            <a:off x="3124200" y="5943600"/>
            <a:ext cx="3084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9900"/>
                </a:solidFill>
                <a:latin typeface="Lucida Calligraphy" pitchFamily="66" charset="0"/>
              </a:rPr>
              <a:t>For Green Future</a:t>
            </a:r>
            <a:endParaRPr lang="en-US" altLang="en-US" sz="2400" b="1" dirty="0">
              <a:solidFill>
                <a:srgbClr val="009900"/>
              </a:solidFill>
              <a:latin typeface="Lucida Calligraphy" pitchFamily="66" charset="0"/>
            </a:endParaRPr>
          </a:p>
        </p:txBody>
      </p:sp>
      <p:pic>
        <p:nvPicPr>
          <p:cNvPr id="12" name="Picture 4" descr="Image result for plastic to fuel"/>
          <p:cNvPicPr>
            <a:picLocks noChangeAspect="1" noChangeArrowheads="1"/>
          </p:cNvPicPr>
          <p:nvPr/>
        </p:nvPicPr>
        <p:blipFill>
          <a:blip r:embed="rId5" cstate="print"/>
          <a:srcRect l="14016"/>
          <a:stretch>
            <a:fillRect/>
          </a:stretch>
        </p:blipFill>
        <p:spPr bwMode="auto">
          <a:xfrm>
            <a:off x="7131946" y="5619473"/>
            <a:ext cx="1402454" cy="1009927"/>
          </a:xfrm>
          <a:prstGeom prst="rect">
            <a:avLst/>
          </a:prstGeom>
          <a:noFill/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200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  </a:t>
            </a:r>
            <a:r>
              <a:rPr lang="en-US" altLang="en-US" b="1" dirty="0" smtClean="0"/>
              <a:t>PLASTIC BACKGROUND</a:t>
            </a:r>
            <a:endParaRPr lang="en-US" alt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17" name="16-Point Star 16"/>
          <p:cNvSpPr/>
          <p:nvPr/>
        </p:nvSpPr>
        <p:spPr>
          <a:xfrm>
            <a:off x="2514600" y="1752600"/>
            <a:ext cx="4495800" cy="3581400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DISADVANTAGES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cxnSp>
        <p:nvCxnSpPr>
          <p:cNvPr id="18" name="Elbow Connector 17"/>
          <p:cNvCxnSpPr/>
          <p:nvPr/>
        </p:nvCxnSpPr>
        <p:spPr>
          <a:xfrm flipV="1">
            <a:off x="5562600" y="1643058"/>
            <a:ext cx="785818" cy="6429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91260" y="1487269"/>
            <a:ext cx="1762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/>
              <a:t>Non Bio Degradable </a:t>
            </a:r>
            <a:endParaRPr lang="en-US" altLang="en-US" sz="2400" b="1" dirty="0"/>
          </a:p>
        </p:txBody>
      </p:sp>
      <p:cxnSp>
        <p:nvCxnSpPr>
          <p:cNvPr id="20" name="Elbow Connector 19"/>
          <p:cNvCxnSpPr/>
          <p:nvPr/>
        </p:nvCxnSpPr>
        <p:spPr>
          <a:xfrm>
            <a:off x="6319830" y="3048000"/>
            <a:ext cx="1071570" cy="3571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55591" y="3048000"/>
            <a:ext cx="1325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 smtClean="0"/>
              <a:t>Garbage </a:t>
            </a:r>
          </a:p>
          <a:p>
            <a:r>
              <a:rPr lang="en-US" altLang="en-US" sz="2400" b="1" dirty="0" smtClean="0"/>
              <a:t>culture</a:t>
            </a:r>
            <a:endParaRPr lang="en-US" sz="2400" b="1" dirty="0"/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5872162" y="3957639"/>
            <a:ext cx="1057276" cy="914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04565" y="4876800"/>
            <a:ext cx="21964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/>
              <a:t>Non perishable </a:t>
            </a:r>
          </a:p>
          <a:p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>
          <a:xfrm rot="10800000" flipV="1">
            <a:off x="1828800" y="3200400"/>
            <a:ext cx="1524000" cy="5000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0800000" flipV="1">
            <a:off x="2976554" y="4757733"/>
            <a:ext cx="1214446" cy="500066"/>
          </a:xfrm>
          <a:prstGeom prst="bentConnector3">
            <a:avLst>
              <a:gd name="adj1" fmla="val 43155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>
            <a:off x="2971792" y="1600200"/>
            <a:ext cx="1143008" cy="7143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4800" y="3424535"/>
            <a:ext cx="136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Pollution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93118" y="4648200"/>
            <a:ext cx="2883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High cost involved in </a:t>
            </a:r>
          </a:p>
          <a:p>
            <a:r>
              <a:rPr lang="en-US" sz="2400" b="1" dirty="0" smtClean="0"/>
              <a:t>Disposal / mixed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1357298"/>
            <a:ext cx="251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Carbon footprint/ CO</a:t>
            </a:r>
            <a:r>
              <a:rPr lang="en-US" b="1" dirty="0" smtClean="0"/>
              <a:t>2</a:t>
            </a:r>
            <a:r>
              <a:rPr lang="en-US" sz="2400" b="1" dirty="0" smtClean="0"/>
              <a:t> Emission </a:t>
            </a:r>
            <a:endParaRPr lang="en-US" sz="2400" b="1" dirty="0"/>
          </a:p>
        </p:txBody>
      </p:sp>
    </p:spTree>
  </p:cSld>
  <p:clrMapOvr>
    <a:masterClrMapping/>
  </p:clrMapOvr>
  <p:transition advTm="2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animBg="1"/>
      <p:bldP spid="19" grpId="0" build="p"/>
      <p:bldP spid="21" grpId="0" uiExpand="1" build="p"/>
      <p:bldP spid="23" grpId="0" build="p"/>
      <p:bldP spid="27" grpId="0" build="p"/>
      <p:bldP spid="28" grpId="0" uiExpand="1" build="p"/>
      <p:bldP spid="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onserve-energy-future.com/wp-content/uploads/2017/01/pollution-plastic-icebe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750" t="37480" r="32031" b="837"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</p:spPr>
      </p:pic>
      <p:sp>
        <p:nvSpPr>
          <p:cNvPr id="14338" name="AutoShape 2" descr="Image result for swachh bhara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2000"/>
                    </a14:imgEffect>
                    <a14:imgEffect>
                      <a14:colorTemperature colorTemp="7875"/>
                    </a14:imgEffect>
                    <a14:imgEffect>
                      <a14:saturation sat="165000"/>
                    </a14:imgEffect>
                    <a14:imgEffect>
                      <a14:brightnessContrast bright="-31000" contrast="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927300" cy="98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18000"/>
              </a:schemeClr>
            </a:glow>
            <a:outerShdw blurRad="50800" sx="3000" sy="3000" algn="ctr" rotWithShape="0">
              <a:srgbClr val="000000"/>
            </a:outerShdw>
            <a:softEdge rad="0"/>
          </a:effectLst>
        </p:spPr>
      </p:pic>
      <p:sp>
        <p:nvSpPr>
          <p:cNvPr id="11" name="Rectangle 10"/>
          <p:cNvSpPr/>
          <p:nvPr/>
        </p:nvSpPr>
        <p:spPr>
          <a:xfrm>
            <a:off x="3124200" y="5943600"/>
            <a:ext cx="3084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9900"/>
                </a:solidFill>
                <a:latin typeface="Lucida Calligraphy" pitchFamily="66" charset="0"/>
              </a:rPr>
              <a:t>For Green Future</a:t>
            </a:r>
            <a:endParaRPr lang="en-US" altLang="en-US" sz="2400" b="1" dirty="0">
              <a:solidFill>
                <a:srgbClr val="009900"/>
              </a:solidFill>
              <a:latin typeface="Lucida Calligraphy" pitchFamily="66" charset="0"/>
            </a:endParaRPr>
          </a:p>
        </p:txBody>
      </p:sp>
      <p:pic>
        <p:nvPicPr>
          <p:cNvPr id="12" name="Picture 4" descr="Image result for plastic to fuel"/>
          <p:cNvPicPr>
            <a:picLocks noChangeAspect="1" noChangeArrowheads="1"/>
          </p:cNvPicPr>
          <p:nvPr/>
        </p:nvPicPr>
        <p:blipFill>
          <a:blip r:embed="rId5" cstate="print"/>
          <a:srcRect l="14016"/>
          <a:stretch>
            <a:fillRect/>
          </a:stretch>
        </p:blipFill>
        <p:spPr bwMode="auto">
          <a:xfrm>
            <a:off x="7131946" y="5619473"/>
            <a:ext cx="1402454" cy="1009927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6019800" cy="990600"/>
          </a:xfrm>
        </p:spPr>
        <p:txBody>
          <a:bodyPr/>
          <a:lstStyle/>
          <a:p>
            <a:r>
              <a:rPr lang="en-US" b="1" dirty="0" smtClean="0"/>
              <a:t>PLASTIC POLLUTION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2954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 Over the last ten years we have produced more plastic than</a:t>
            </a:r>
          </a:p>
          <a:p>
            <a:pPr algn="just"/>
            <a:r>
              <a:rPr lang="en-US" sz="2400" b="1" dirty="0" smtClean="0"/>
              <a:t>     during the whole of the last century.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 50 percent of the plastic we use, we use just once and throw it</a:t>
            </a:r>
          </a:p>
          <a:p>
            <a:pPr algn="just"/>
            <a:r>
              <a:rPr lang="en-US" sz="2400" b="1" dirty="0" smtClean="0"/>
              <a:t>     away.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 Enough plastic is thrown away each year to circle the earth four</a:t>
            </a:r>
          </a:p>
          <a:p>
            <a:pPr algn="just"/>
            <a:r>
              <a:rPr lang="en-US" sz="2400" b="1" dirty="0" smtClean="0"/>
              <a:t>     times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 Plastic constitutes approximately 90 percent of all trash floating  on the ocean’s surface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 It takes 500-1,000 years for plastic to degrade.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 Plastic chemicals can be absorbed by the body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Nearly every piece of plastic EVER made still exists today.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onserve-energy-future.com/wp-content/uploads/2017/01/pollution-plastic-icebe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750" t="37480" r="32031" b="837"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</p:spPr>
      </p:pic>
      <p:sp>
        <p:nvSpPr>
          <p:cNvPr id="14338" name="AutoShape 2" descr="Image result for swachh bhara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2000"/>
                    </a14:imgEffect>
                    <a14:imgEffect>
                      <a14:colorTemperature colorTemp="7875"/>
                    </a14:imgEffect>
                    <a14:imgEffect>
                      <a14:saturation sat="165000"/>
                    </a14:imgEffect>
                    <a14:imgEffect>
                      <a14:brightnessContrast bright="-31000" contrast="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927300" cy="98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18000"/>
              </a:schemeClr>
            </a:glow>
            <a:outerShdw blurRad="50800" sx="3000" sy="3000" algn="ctr" rotWithShape="0">
              <a:srgbClr val="000000"/>
            </a:outerShdw>
            <a:softEdge rad="0"/>
          </a:effectLst>
        </p:spPr>
      </p:pic>
      <p:sp>
        <p:nvSpPr>
          <p:cNvPr id="11" name="Rectangle 10"/>
          <p:cNvSpPr/>
          <p:nvPr/>
        </p:nvSpPr>
        <p:spPr>
          <a:xfrm>
            <a:off x="3124200" y="5943600"/>
            <a:ext cx="3084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9900"/>
                </a:solidFill>
                <a:latin typeface="Lucida Calligraphy" pitchFamily="66" charset="0"/>
              </a:rPr>
              <a:t>For Green Future</a:t>
            </a:r>
            <a:endParaRPr lang="en-US" altLang="en-US" sz="2400" b="1" dirty="0">
              <a:solidFill>
                <a:srgbClr val="009900"/>
              </a:solidFill>
              <a:latin typeface="Lucida Calligraphy" pitchFamily="66" charset="0"/>
            </a:endParaRPr>
          </a:p>
        </p:txBody>
      </p:sp>
      <p:pic>
        <p:nvPicPr>
          <p:cNvPr id="12" name="Picture 4" descr="Image result for plastic to fuel"/>
          <p:cNvPicPr>
            <a:picLocks noChangeAspect="1" noChangeArrowheads="1"/>
          </p:cNvPicPr>
          <p:nvPr/>
        </p:nvPicPr>
        <p:blipFill>
          <a:blip r:embed="rId5" cstate="print"/>
          <a:srcRect l="14016"/>
          <a:stretch>
            <a:fillRect/>
          </a:stretch>
        </p:blipFill>
        <p:spPr bwMode="auto">
          <a:xfrm>
            <a:off x="7131946" y="5619473"/>
            <a:ext cx="1402454" cy="100992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057400" y="304800"/>
            <a:ext cx="4840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/>
              <a:t>REALITY OF PLASTIC</a:t>
            </a:r>
            <a:endParaRPr lang="en-US" sz="4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733800"/>
            <a:ext cx="2356237" cy="1828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9" descr="cow-in-indi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447800"/>
            <a:ext cx="2286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3" name="Picture 12" descr="3528602586_9c738efc6c_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1447800"/>
            <a:ext cx="2743200" cy="2064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882"/>
          <a:stretch/>
        </p:blipFill>
        <p:spPr>
          <a:xfrm>
            <a:off x="3215690" y="3733800"/>
            <a:ext cx="2727910" cy="1883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images5DN198MF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48400" y="1524000"/>
            <a:ext cx="25908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dear 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48400" y="3810000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onserve-energy-future.com/wp-content/uploads/2017/01/pollution-plastic-icebe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750" t="37480" r="32031" b="837"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</p:spPr>
      </p:pic>
      <p:sp>
        <p:nvSpPr>
          <p:cNvPr id="14338" name="AutoShape 2" descr="Image result for swachh bhara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2000"/>
                    </a14:imgEffect>
                    <a14:imgEffect>
                      <a14:colorTemperature colorTemp="7875"/>
                    </a14:imgEffect>
                    <a14:imgEffect>
                      <a14:saturation sat="165000"/>
                    </a14:imgEffect>
                    <a14:imgEffect>
                      <a14:brightnessContrast bright="-31000" contrast="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927300" cy="98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18000"/>
              </a:schemeClr>
            </a:glow>
            <a:outerShdw blurRad="50800" sx="3000" sy="3000" algn="ctr" rotWithShape="0">
              <a:srgbClr val="000000"/>
            </a:outerShdw>
            <a:softEdge rad="0"/>
          </a:effectLst>
        </p:spPr>
      </p:pic>
      <p:sp>
        <p:nvSpPr>
          <p:cNvPr id="11" name="Rectangle 10"/>
          <p:cNvSpPr/>
          <p:nvPr/>
        </p:nvSpPr>
        <p:spPr>
          <a:xfrm>
            <a:off x="3124200" y="5943600"/>
            <a:ext cx="3084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9900"/>
                </a:solidFill>
                <a:latin typeface="Lucida Calligraphy" pitchFamily="66" charset="0"/>
              </a:rPr>
              <a:t>For Green Future</a:t>
            </a:r>
            <a:endParaRPr lang="en-US" altLang="en-US" sz="2400" b="1" dirty="0">
              <a:solidFill>
                <a:srgbClr val="009900"/>
              </a:solidFill>
              <a:latin typeface="Lucida Calligraphy" pitchFamily="66" charset="0"/>
            </a:endParaRPr>
          </a:p>
        </p:txBody>
      </p:sp>
      <p:pic>
        <p:nvPicPr>
          <p:cNvPr id="12" name="Picture 4" descr="Image result for plastic to fuel"/>
          <p:cNvPicPr>
            <a:picLocks noChangeAspect="1" noChangeArrowheads="1"/>
          </p:cNvPicPr>
          <p:nvPr/>
        </p:nvPicPr>
        <p:blipFill>
          <a:blip r:embed="rId5" cstate="print"/>
          <a:srcRect l="14016"/>
          <a:stretch>
            <a:fillRect/>
          </a:stretch>
        </p:blipFill>
        <p:spPr bwMode="auto">
          <a:xfrm>
            <a:off x="7131946" y="5619473"/>
            <a:ext cx="1402454" cy="100992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057400" y="304800"/>
            <a:ext cx="4840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/>
              <a:t>REALITY OF PLASTIC</a:t>
            </a:r>
            <a:endParaRPr lang="en-US" sz="4400" dirty="0"/>
          </a:p>
        </p:txBody>
      </p:sp>
      <p:pic>
        <p:nvPicPr>
          <p:cNvPr id="1026" name="Picture 2" descr="C:\Users\user\Desktop\22552619_10159389990970577_681036422904205477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1752600"/>
            <a:ext cx="350520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Click="0" advTm="2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onserve-energy-future.com/wp-content/uploads/2017/01/pollution-plastic-icebe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750" t="37480" r="32031" b="837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</p:spPr>
      </p:pic>
      <p:sp>
        <p:nvSpPr>
          <p:cNvPr id="14338" name="AutoShape 2" descr="Image result for swachh bhara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2000"/>
                    </a14:imgEffect>
                    <a14:imgEffect>
                      <a14:colorTemperature colorTemp="7875"/>
                    </a14:imgEffect>
                    <a14:imgEffect>
                      <a14:saturation sat="165000"/>
                    </a14:imgEffect>
                    <a14:imgEffect>
                      <a14:brightnessContrast bright="-31000" contrast="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927300" cy="98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18000"/>
              </a:schemeClr>
            </a:glow>
            <a:outerShdw blurRad="50800" sx="3000" sy="3000" algn="ctr" rotWithShape="0">
              <a:srgbClr val="000000"/>
            </a:outerShdw>
            <a:softEdge rad="0"/>
          </a:effectLst>
        </p:spPr>
      </p:pic>
      <p:sp>
        <p:nvSpPr>
          <p:cNvPr id="11" name="Rectangle 10"/>
          <p:cNvSpPr/>
          <p:nvPr/>
        </p:nvSpPr>
        <p:spPr>
          <a:xfrm>
            <a:off x="2895600" y="6091535"/>
            <a:ext cx="3084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9900"/>
                </a:solidFill>
                <a:latin typeface="Lucida Calligraphy" pitchFamily="66" charset="0"/>
              </a:rPr>
              <a:t>For Green Future</a:t>
            </a:r>
            <a:endParaRPr lang="en-US" altLang="en-US" sz="2400" b="1" dirty="0">
              <a:solidFill>
                <a:srgbClr val="009900"/>
              </a:solidFill>
              <a:latin typeface="Lucida Calligraphy" pitchFamily="66" charset="0"/>
            </a:endParaRPr>
          </a:p>
        </p:txBody>
      </p:sp>
      <p:pic>
        <p:nvPicPr>
          <p:cNvPr id="12" name="Picture 4" descr="Image result for plastic to fuel"/>
          <p:cNvPicPr>
            <a:picLocks noChangeAspect="1" noChangeArrowheads="1"/>
          </p:cNvPicPr>
          <p:nvPr/>
        </p:nvPicPr>
        <p:blipFill>
          <a:blip r:embed="rId5" cstate="print"/>
          <a:srcRect l="14016"/>
          <a:stretch>
            <a:fillRect/>
          </a:stretch>
        </p:blipFill>
        <p:spPr bwMode="auto">
          <a:xfrm>
            <a:off x="7131946" y="5619473"/>
            <a:ext cx="1402454" cy="1009927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5257800" cy="914400"/>
          </a:xfrm>
        </p:spPr>
        <p:txBody>
          <a:bodyPr>
            <a:normAutofit/>
          </a:bodyPr>
          <a:lstStyle/>
          <a:p>
            <a:r>
              <a:rPr lang="en-GB" altLang="en-US" b="1" dirty="0" smtClean="0">
                <a:latin typeface="Arial" pitchFamily="34" charset="0"/>
                <a:cs typeface="Arial" pitchFamily="34" charset="0"/>
              </a:rPr>
              <a:t>RUDRA SOLUTION </a:t>
            </a:r>
          </a:p>
        </p:txBody>
      </p:sp>
      <p:pic>
        <p:nvPicPr>
          <p:cNvPr id="17" name="Picture 16" descr="plastic pollution.png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8644" b="22034"/>
          <a:stretch>
            <a:fillRect/>
          </a:stretch>
        </p:blipFill>
        <p:spPr>
          <a:xfrm>
            <a:off x="0" y="990600"/>
            <a:ext cx="9144000" cy="3962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0" y="1066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DON’T ADD POLLUTION BE PART OF SOLUTION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5067181"/>
            <a:ext cx="5486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/>
              <a:t>Waste Plastic to Poly Fuel</a:t>
            </a: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r>
              <a:rPr lang="en-US" altLang="en-US" sz="2000" b="1" dirty="0" smtClean="0"/>
              <a:t> Thermo Catalytic Depolymerisation (TCD) Process</a:t>
            </a:r>
            <a:endParaRPr lang="en-US" sz="2000" dirty="0"/>
          </a:p>
        </p:txBody>
      </p:sp>
    </p:spTree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onserve-energy-future.com/wp-content/uploads/2017/01/pollution-plastic-icebe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750" t="37480" r="32031" b="837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  <p:sp>
        <p:nvSpPr>
          <p:cNvPr id="14338" name="AutoShape 2" descr="Image result for swachh bhara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2000"/>
                    </a14:imgEffect>
                    <a14:imgEffect>
                      <a14:colorTemperature colorTemp="7875"/>
                    </a14:imgEffect>
                    <a14:imgEffect>
                      <a14:saturation sat="165000"/>
                    </a14:imgEffect>
                    <a14:imgEffect>
                      <a14:brightnessContrast bright="-31000" contrast="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927300" cy="98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18000"/>
              </a:schemeClr>
            </a:glow>
            <a:outerShdw blurRad="50800" sx="3000" sy="3000" algn="ctr" rotWithShape="0">
              <a:srgbClr val="000000"/>
            </a:outerShdw>
            <a:softEdge rad="0"/>
          </a:effectLst>
        </p:spPr>
      </p:pic>
      <p:sp>
        <p:nvSpPr>
          <p:cNvPr id="11" name="Rectangle 10"/>
          <p:cNvSpPr/>
          <p:nvPr/>
        </p:nvSpPr>
        <p:spPr>
          <a:xfrm>
            <a:off x="3124200" y="5943600"/>
            <a:ext cx="3084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9900"/>
                </a:solidFill>
                <a:latin typeface="Lucida Calligraphy" pitchFamily="66" charset="0"/>
              </a:rPr>
              <a:t>For Green Future</a:t>
            </a:r>
            <a:endParaRPr lang="en-US" altLang="en-US" sz="2400" b="1" dirty="0">
              <a:solidFill>
                <a:srgbClr val="009900"/>
              </a:solidFill>
              <a:latin typeface="Lucida Calligraphy" pitchFamily="66" charset="0"/>
            </a:endParaRPr>
          </a:p>
        </p:txBody>
      </p:sp>
      <p:pic>
        <p:nvPicPr>
          <p:cNvPr id="12" name="Picture 4" descr="Image result for plastic to fuel"/>
          <p:cNvPicPr>
            <a:picLocks noChangeAspect="1" noChangeArrowheads="1"/>
          </p:cNvPicPr>
          <p:nvPr/>
        </p:nvPicPr>
        <p:blipFill>
          <a:blip r:embed="rId5" cstate="print"/>
          <a:srcRect l="14016"/>
          <a:stretch>
            <a:fillRect/>
          </a:stretch>
        </p:blipFill>
        <p:spPr bwMode="auto">
          <a:xfrm>
            <a:off x="7131946" y="5619473"/>
            <a:ext cx="1402454" cy="1009927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0" y="76200"/>
            <a:ext cx="4267200" cy="914400"/>
          </a:xfrm>
        </p:spPr>
        <p:txBody>
          <a:bodyPr>
            <a:normAutofit/>
          </a:bodyPr>
          <a:lstStyle/>
          <a:p>
            <a:r>
              <a:rPr lang="en-GB" altLang="en-US" b="1" dirty="0" smtClean="0"/>
              <a:t>RUDRA PLANT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r="10033"/>
          <a:stretch/>
        </p:blipFill>
        <p:spPr bwMode="auto">
          <a:xfrm>
            <a:off x="457200" y="1608015"/>
            <a:ext cx="2438400" cy="24305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308"/>
          <a:stretch/>
        </p:blipFill>
        <p:spPr>
          <a:xfrm rot="5400000">
            <a:off x="6035346" y="1663348"/>
            <a:ext cx="2740708" cy="2314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1" y="4368225"/>
            <a:ext cx="228600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kern="0" dirty="0" smtClean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Trial Plant </a:t>
            </a:r>
            <a:r>
              <a:rPr lang="en-US" altLang="en-US" sz="2000" b="1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US" sz="1800" b="1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en-US" sz="2000" b="1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 Capacity</a:t>
            </a:r>
            <a:endParaRPr lang="en-US" altLang="en-US" sz="1400" b="1" kern="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05200" y="1524000"/>
            <a:ext cx="2209800" cy="126188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kern="0" dirty="0" smtClean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Plant </a:t>
            </a:r>
            <a:r>
              <a:rPr lang="en-US" altLang="en-US" sz="2000" b="1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US" sz="1800" b="1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en-US" altLang="en-US" sz="2000" b="1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 Capacity in our  Jejuri Factory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8400" y="45720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Plant of 300 Kg Capacity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DSC_5840 (2).jpg"/>
          <p:cNvPicPr>
            <a:picLocks noChangeAspect="1"/>
          </p:cNvPicPr>
          <p:nvPr/>
        </p:nvPicPr>
        <p:blipFill>
          <a:blip r:embed="rId8" cstate="print">
            <a:lum bright="10000" contrast="20000"/>
          </a:blip>
          <a:stretch>
            <a:fillRect/>
          </a:stretch>
        </p:blipFill>
        <p:spPr>
          <a:xfrm>
            <a:off x="3352800" y="2895600"/>
            <a:ext cx="2438400" cy="28755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onserve-energy-future.com/wp-content/uploads/2017/01/pollution-plastic-icebe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750" t="37480" r="32031" b="837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</p:spPr>
      </p:pic>
      <p:sp>
        <p:nvSpPr>
          <p:cNvPr id="14338" name="AutoShape 2" descr="Image result for swachh bhara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2000"/>
                    </a14:imgEffect>
                    <a14:imgEffect>
                      <a14:colorTemperature colorTemp="7875"/>
                    </a14:imgEffect>
                    <a14:imgEffect>
                      <a14:saturation sat="165000"/>
                    </a14:imgEffect>
                    <a14:imgEffect>
                      <a14:brightnessContrast bright="-31000" contrast="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" y="5646645"/>
            <a:ext cx="927300" cy="98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18000"/>
              </a:schemeClr>
            </a:glow>
            <a:outerShdw blurRad="50800" sx="3000" sy="3000" algn="ctr" rotWithShape="0">
              <a:srgbClr val="000000"/>
            </a:outerShdw>
            <a:softEdge rad="0"/>
          </a:effectLst>
        </p:spPr>
      </p:pic>
      <p:sp>
        <p:nvSpPr>
          <p:cNvPr id="11" name="Rectangle 10"/>
          <p:cNvSpPr/>
          <p:nvPr/>
        </p:nvSpPr>
        <p:spPr>
          <a:xfrm>
            <a:off x="3124200" y="6167735"/>
            <a:ext cx="3084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9900"/>
                </a:solidFill>
                <a:latin typeface="Lucida Calligraphy" pitchFamily="66" charset="0"/>
              </a:rPr>
              <a:t>For Green Future</a:t>
            </a:r>
            <a:endParaRPr lang="en-US" altLang="en-US" sz="2400" b="1" dirty="0">
              <a:solidFill>
                <a:srgbClr val="009900"/>
              </a:solidFill>
              <a:latin typeface="Lucida Calligraphy" pitchFamily="66" charset="0"/>
            </a:endParaRPr>
          </a:p>
        </p:txBody>
      </p:sp>
      <p:pic>
        <p:nvPicPr>
          <p:cNvPr id="12" name="Picture 4" descr="Image result for plastic to fuel"/>
          <p:cNvPicPr>
            <a:picLocks noChangeAspect="1" noChangeArrowheads="1"/>
          </p:cNvPicPr>
          <p:nvPr/>
        </p:nvPicPr>
        <p:blipFill>
          <a:blip r:embed="rId5" cstate="print"/>
          <a:srcRect l="14016"/>
          <a:stretch>
            <a:fillRect/>
          </a:stretch>
        </p:blipFill>
        <p:spPr bwMode="auto">
          <a:xfrm>
            <a:off x="7131946" y="5619473"/>
            <a:ext cx="1402454" cy="1009927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12713"/>
            <a:ext cx="6553200" cy="8016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   </a:t>
            </a:r>
            <a:br>
              <a:rPr lang="en-US" altLang="en-US" dirty="0" smtClean="0"/>
            </a:br>
            <a:r>
              <a:rPr lang="en-US" altLang="en-US" b="1" dirty="0" smtClean="0"/>
              <a:t>RUDRA</a:t>
            </a:r>
            <a:r>
              <a:rPr lang="en-US" altLang="en-US" sz="4000" b="1" dirty="0" smtClean="0"/>
              <a:t> PROCESS-  RECOVERY </a:t>
            </a:r>
            <a:r>
              <a:rPr lang="en-US" altLang="en-US" sz="3600" b="1" dirty="0" smtClean="0"/>
              <a:t/>
            </a:r>
            <a:br>
              <a:rPr lang="en-US" altLang="en-US" sz="3600" b="1" dirty="0" smtClean="0"/>
            </a:b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381000" y="1468438"/>
            <a:ext cx="252095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Waste Plastic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352800" y="1468437"/>
            <a:ext cx="252095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Plastic is shredded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6242050" y="1468437"/>
            <a:ext cx="252095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Feed to reactor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AutoShape 40"/>
          <p:cNvCxnSpPr>
            <a:cxnSpLocks noChangeShapeType="1"/>
          </p:cNvCxnSpPr>
          <p:nvPr/>
        </p:nvCxnSpPr>
        <p:spPr bwMode="auto">
          <a:xfrm>
            <a:off x="2990848" y="1645445"/>
            <a:ext cx="285752" cy="317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4" name="AutoShape 40"/>
          <p:cNvCxnSpPr>
            <a:cxnSpLocks noChangeShapeType="1"/>
          </p:cNvCxnSpPr>
          <p:nvPr/>
        </p:nvCxnSpPr>
        <p:spPr bwMode="auto">
          <a:xfrm>
            <a:off x="5929322" y="1673226"/>
            <a:ext cx="285752" cy="317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5" name="AutoShape 65"/>
          <p:cNvCxnSpPr>
            <a:cxnSpLocks noChangeShapeType="1"/>
          </p:cNvCxnSpPr>
          <p:nvPr/>
        </p:nvCxnSpPr>
        <p:spPr bwMode="auto">
          <a:xfrm flipH="1">
            <a:off x="6100267" y="2285992"/>
            <a:ext cx="137528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3352800" y="2763838"/>
            <a:ext cx="2520950" cy="45720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Heating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3428992" y="3429000"/>
            <a:ext cx="2519363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Gas and Oil Separated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3352800" y="2057400"/>
            <a:ext cx="252095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Addition of catalyst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AutoShape 52"/>
          <p:cNvCxnSpPr>
            <a:cxnSpLocks noChangeShapeType="1"/>
          </p:cNvCxnSpPr>
          <p:nvPr/>
        </p:nvCxnSpPr>
        <p:spPr bwMode="auto">
          <a:xfrm>
            <a:off x="2928926" y="4038600"/>
            <a:ext cx="3441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1671638" y="4357694"/>
            <a:ext cx="2519362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Oil Filter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57"/>
          <p:cNvSpPr>
            <a:spLocks noChangeArrowheads="1"/>
          </p:cNvSpPr>
          <p:nvPr/>
        </p:nvSpPr>
        <p:spPr bwMode="auto">
          <a:xfrm>
            <a:off x="1671638" y="5005394"/>
            <a:ext cx="2519362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Oil Storage tank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58"/>
          <p:cNvSpPr>
            <a:spLocks noChangeArrowheads="1"/>
          </p:cNvSpPr>
          <p:nvPr/>
        </p:nvSpPr>
        <p:spPr bwMode="auto">
          <a:xfrm>
            <a:off x="1676400" y="5594357"/>
            <a:ext cx="252095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Oil for Dispatch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5105400" y="4343400"/>
            <a:ext cx="252095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Gas Scrubber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59"/>
          <p:cNvSpPr txBox="1">
            <a:spLocks noChangeArrowheads="1"/>
          </p:cNvSpPr>
          <p:nvPr/>
        </p:nvSpPr>
        <p:spPr bwMode="auto">
          <a:xfrm>
            <a:off x="5105400" y="5105400"/>
            <a:ext cx="252095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Gas storage tank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AutoShape 53"/>
          <p:cNvCxnSpPr>
            <a:cxnSpLocks noChangeShapeType="1"/>
          </p:cNvCxnSpPr>
          <p:nvPr/>
        </p:nvCxnSpPr>
        <p:spPr bwMode="auto">
          <a:xfrm>
            <a:off x="2928926" y="4038600"/>
            <a:ext cx="0" cy="2873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" name="AutoShape 54"/>
          <p:cNvCxnSpPr>
            <a:cxnSpLocks noChangeShapeType="1"/>
          </p:cNvCxnSpPr>
          <p:nvPr/>
        </p:nvCxnSpPr>
        <p:spPr bwMode="auto">
          <a:xfrm>
            <a:off x="6380151" y="4038600"/>
            <a:ext cx="0" cy="2968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" name="AutoShape 53"/>
          <p:cNvCxnSpPr>
            <a:cxnSpLocks noChangeShapeType="1"/>
          </p:cNvCxnSpPr>
          <p:nvPr/>
        </p:nvCxnSpPr>
        <p:spPr bwMode="auto">
          <a:xfrm>
            <a:off x="2895600" y="4714884"/>
            <a:ext cx="0" cy="2873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8" name="AutoShape 54"/>
          <p:cNvCxnSpPr>
            <a:cxnSpLocks noChangeShapeType="1"/>
          </p:cNvCxnSpPr>
          <p:nvPr/>
        </p:nvCxnSpPr>
        <p:spPr bwMode="auto">
          <a:xfrm>
            <a:off x="6400800" y="4786322"/>
            <a:ext cx="0" cy="2968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9" name="AutoShape 61"/>
          <p:cNvCxnSpPr>
            <a:cxnSpLocks noChangeShapeType="1"/>
          </p:cNvCxnSpPr>
          <p:nvPr/>
        </p:nvCxnSpPr>
        <p:spPr bwMode="auto">
          <a:xfrm>
            <a:off x="2895600" y="5357826"/>
            <a:ext cx="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0" name="AutoShape 55"/>
          <p:cNvCxnSpPr>
            <a:cxnSpLocks noChangeShapeType="1"/>
          </p:cNvCxnSpPr>
          <p:nvPr/>
        </p:nvCxnSpPr>
        <p:spPr bwMode="auto">
          <a:xfrm rot="5400000">
            <a:off x="4457703" y="2624141"/>
            <a:ext cx="233356" cy="47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1" name="AutoShape 55"/>
          <p:cNvCxnSpPr>
            <a:cxnSpLocks noChangeShapeType="1"/>
          </p:cNvCxnSpPr>
          <p:nvPr/>
        </p:nvCxnSpPr>
        <p:spPr bwMode="auto">
          <a:xfrm flipH="1">
            <a:off x="4648200" y="3124200"/>
            <a:ext cx="6338" cy="25412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2" name="AutoShape 72"/>
          <p:cNvCxnSpPr>
            <a:cxnSpLocks noChangeShapeType="1"/>
          </p:cNvCxnSpPr>
          <p:nvPr/>
        </p:nvCxnSpPr>
        <p:spPr bwMode="auto">
          <a:xfrm>
            <a:off x="571472" y="2786058"/>
            <a:ext cx="2714644" cy="1588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3" name="AutoShape 76"/>
          <p:cNvCxnSpPr>
            <a:cxnSpLocks noChangeShapeType="1"/>
          </p:cNvCxnSpPr>
          <p:nvPr/>
        </p:nvCxnSpPr>
        <p:spPr bwMode="auto">
          <a:xfrm rot="5400000">
            <a:off x="-682641" y="4002893"/>
            <a:ext cx="2470948" cy="3886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4" name="AutoShape 81"/>
          <p:cNvCxnSpPr>
            <a:cxnSpLocks noChangeShapeType="1"/>
            <a:endCxn id="21" idx="1"/>
          </p:cNvCxnSpPr>
          <p:nvPr/>
        </p:nvCxnSpPr>
        <p:spPr bwMode="auto">
          <a:xfrm flipV="1">
            <a:off x="533400" y="5233994"/>
            <a:ext cx="1138238" cy="2380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5" name="AutoShape 65"/>
          <p:cNvCxnSpPr>
            <a:cxnSpLocks noChangeShapeType="1"/>
          </p:cNvCxnSpPr>
          <p:nvPr/>
        </p:nvCxnSpPr>
        <p:spPr bwMode="auto">
          <a:xfrm rot="10800000">
            <a:off x="5943602" y="2895600"/>
            <a:ext cx="2743199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6" name="AutoShape 68"/>
          <p:cNvCxnSpPr>
            <a:cxnSpLocks noChangeShapeType="1"/>
          </p:cNvCxnSpPr>
          <p:nvPr/>
        </p:nvCxnSpPr>
        <p:spPr bwMode="auto">
          <a:xfrm rot="16200000" flipH="1">
            <a:off x="7517592" y="4088592"/>
            <a:ext cx="2328072" cy="1034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7" name="AutoShape 82"/>
          <p:cNvCxnSpPr>
            <a:cxnSpLocks noChangeShapeType="1"/>
          </p:cNvCxnSpPr>
          <p:nvPr/>
        </p:nvCxnSpPr>
        <p:spPr bwMode="auto">
          <a:xfrm rot="10800000" flipV="1">
            <a:off x="7620000" y="5257799"/>
            <a:ext cx="1066800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8" name="AutoShape 55"/>
          <p:cNvCxnSpPr>
            <a:cxnSpLocks noChangeShapeType="1"/>
            <a:stCxn id="17" idx="2"/>
          </p:cNvCxnSpPr>
          <p:nvPr/>
        </p:nvCxnSpPr>
        <p:spPr bwMode="auto">
          <a:xfrm rot="5400000">
            <a:off x="4604594" y="3961888"/>
            <a:ext cx="159768" cy="839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1" name="Straight Connector 40"/>
          <p:cNvCxnSpPr/>
          <p:nvPr/>
        </p:nvCxnSpPr>
        <p:spPr>
          <a:xfrm rot="5400000">
            <a:off x="7232649" y="2043099"/>
            <a:ext cx="477853" cy="7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658</TotalTime>
  <Words>672</Words>
  <Application>Microsoft Office PowerPoint</Application>
  <PresentationFormat>On-screen Show (4:3)</PresentationFormat>
  <Paragraphs>154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   PLASTIC BACKGROUND</vt:lpstr>
      <vt:lpstr>PLASTIC POLLUTION</vt:lpstr>
      <vt:lpstr>Slide 5</vt:lpstr>
      <vt:lpstr>Slide 6</vt:lpstr>
      <vt:lpstr>RUDRA SOLUTION </vt:lpstr>
      <vt:lpstr>RUDRA PLANT</vt:lpstr>
      <vt:lpstr>    RUDRA PROCESS-  RECOVERY  </vt:lpstr>
      <vt:lpstr>   ADVANTAGES OF RUDRA PROCESS</vt:lpstr>
      <vt:lpstr> BENEFITS OF RUDRA PROCESS </vt:lpstr>
      <vt:lpstr>TCD PROCESS - RUDRA</vt:lpstr>
      <vt:lpstr>     TYPICAL INPUT OUTPUT RATIO </vt:lpstr>
      <vt:lpstr> RUDRA- USE OF FUEL</vt:lpstr>
      <vt:lpstr>Slide 15</vt:lpstr>
      <vt:lpstr>Slide 16</vt:lpstr>
      <vt:lpstr>   ADVANTAGES OF SEGREGATION</vt:lpstr>
      <vt:lpstr>Slide 18</vt:lpstr>
      <vt:lpstr>PLASTIC AWARENESS</vt:lpstr>
      <vt:lpstr>PLASTIC COLLECTION</vt:lpstr>
      <vt:lpstr>AWARDS FOR RUDRA </vt:lpstr>
      <vt:lpstr>AWARDS FOR KESHAV SITA MEMORIAL FOUNDATION TRUST  </vt:lpstr>
      <vt:lpstr>Slide 23</vt:lpstr>
    </vt:vector>
  </TitlesOfParts>
  <Company>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MACPRO</dc:creator>
  <cp:lastModifiedBy>user</cp:lastModifiedBy>
  <cp:revision>138</cp:revision>
  <dcterms:created xsi:type="dcterms:W3CDTF">2017-09-30T11:38:54Z</dcterms:created>
  <dcterms:modified xsi:type="dcterms:W3CDTF">2017-10-27T06:33:18Z</dcterms:modified>
</cp:coreProperties>
</file>